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315" r:id="rId2"/>
    <p:sldId id="337" r:id="rId3"/>
    <p:sldId id="320" r:id="rId4"/>
    <p:sldId id="321" r:id="rId5"/>
    <p:sldId id="322" r:id="rId6"/>
    <p:sldId id="336" r:id="rId7"/>
    <p:sldId id="318" r:id="rId8"/>
    <p:sldId id="323" r:id="rId9"/>
    <p:sldId id="325" r:id="rId10"/>
    <p:sldId id="317" r:id="rId11"/>
    <p:sldId id="324" r:id="rId12"/>
    <p:sldId id="327" r:id="rId13"/>
    <p:sldId id="329" r:id="rId14"/>
    <p:sldId id="338" r:id="rId15"/>
    <p:sldId id="341" r:id="rId16"/>
    <p:sldId id="335" r:id="rId17"/>
  </p:sldIdLst>
  <p:sldSz cx="18288000" cy="10287000"/>
  <p:notesSz cx="6858000" cy="9144000"/>
  <p:embeddedFontLst>
    <p:embeddedFont>
      <p:font typeface="Bahnschrift SemiBold SemiConden" panose="020B0502040204020203" pitchFamily="34" charset="0"/>
      <p:bold r:id="rId19"/>
    </p:embeddedFont>
    <p:embeddedFont>
      <p:font typeface="Bahnschrift Light SemiCondensed" panose="020B0502040204020203" pitchFamily="34" charset="0"/>
      <p:regular r:id="rId20"/>
    </p:embeddedFont>
    <p:embeddedFont>
      <p:font typeface="Bahnschrift" panose="020B0502040204020203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Bahnschrift Light" panose="020B0502040204020203" pitchFamily="34" charset="0"/>
      <p:regular r:id="rId27"/>
    </p:embeddedFont>
    <p:embeddedFont>
      <p:font typeface="Montserrat" panose="020B0604020202020204" charset="0"/>
      <p:bold r:id="rId28"/>
      <p:boldItalic r:id="rId29"/>
    </p:embeddedFont>
    <p:embeddedFont>
      <p:font typeface="Bahnschrift SemiCondensed" panose="020B0502040204020203" pitchFamily="34" charset="0"/>
      <p:regular r:id="rId30"/>
      <p:bold r:id="rId31"/>
    </p:embeddedFont>
    <p:embeddedFont>
      <p:font typeface="Cambria Math" panose="02040503050406030204" pitchFamily="18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Rain" id="{BDBC5271-C823-4A09-831B-4FC05FE12433}">
          <p14:sldIdLst>
            <p14:sldId id="315"/>
            <p14:sldId id="337"/>
            <p14:sldId id="320"/>
            <p14:sldId id="321"/>
            <p14:sldId id="322"/>
            <p14:sldId id="336"/>
            <p14:sldId id="318"/>
            <p14:sldId id="323"/>
            <p14:sldId id="325"/>
            <p14:sldId id="317"/>
            <p14:sldId id="324"/>
            <p14:sldId id="327"/>
            <p14:sldId id="329"/>
            <p14:sldId id="338"/>
            <p14:sldId id="341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0" roundtripDataSignature="AMtx7mjGTFTPL7orVvhJxqUAMB2gLvml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B0F0"/>
    <a:srgbClr val="CC6600"/>
    <a:srgbClr val="FF6600"/>
    <a:srgbClr val="000000"/>
    <a:srgbClr val="EFEBD3"/>
    <a:srgbClr val="B3C8DB"/>
    <a:srgbClr val="BCC4CE"/>
    <a:srgbClr val="CD853F"/>
    <a:srgbClr val="0DA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46CA6C-12F3-4006-9280-F9A1C94087F9}">
  <a:tblStyle styleId="{7246CA6C-12F3-4006-9280-F9A1C94087F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7FB"/>
          </a:solidFill>
        </a:fill>
      </a:tcStyle>
    </a:wholeTbl>
    <a:band1H>
      <a:tcTxStyle/>
      <a:tcStyle>
        <a:tcBdr/>
        <a:fill>
          <a:solidFill>
            <a:srgbClr val="DDEFF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EFF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B96BFD0-00B6-483F-9FA0-7D08DCE2D727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7" autoAdjust="0"/>
    <p:restoredTop sz="60052" autoAdjust="0"/>
  </p:normalViewPr>
  <p:slideViewPr>
    <p:cSldViewPr snapToGrid="0">
      <p:cViewPr varScale="1">
        <p:scale>
          <a:sx n="50" d="100"/>
          <a:sy n="50" d="100"/>
        </p:scale>
        <p:origin x="1478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11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11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baseline="0" dirty="0" smtClean="0"/>
              <a:t>have </a:t>
            </a:r>
            <a:r>
              <a:rPr lang="en-US" baseline="0" dirty="0" smtClean="0"/>
              <a:t>novel observations of the ocean skin during rain events that we’re going to dig into here</a:t>
            </a:r>
          </a:p>
          <a:p>
            <a:r>
              <a:rPr lang="en-US" baseline="0" dirty="0" smtClean="0"/>
              <a:t>First need to define the skin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4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Comparing the model results to the observations at every </a:t>
            </a:r>
            <a:r>
              <a:rPr lang="en-US" baseline="0" dirty="0" err="1" smtClean="0"/>
              <a:t>timestep</a:t>
            </a:r>
            <a:r>
              <a:rPr lang="en-US" baseline="0" dirty="0" smtClean="0"/>
              <a:t> across every rain event, each plotted as a dot on these figures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Original model systematically over-predicts the skin temperature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Modified model performs much better, displays little trend with rain rate except for the really extreme cases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So including the whole rain sensible heat term is critical, and indeed...</a:t>
            </a:r>
            <a:endParaRPr dirty="0"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8817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Take</a:t>
            </a:r>
            <a:r>
              <a:rPr lang="en-US" baseline="0" dirty="0" smtClean="0"/>
              <a:t> </a:t>
            </a:r>
            <a:r>
              <a:rPr lang="en-US" dirty="0" smtClean="0"/>
              <a:t>the</a:t>
            </a:r>
            <a:r>
              <a:rPr lang="en-US" baseline="0" dirty="0" smtClean="0"/>
              <a:t> standard COARE3.5 air-sea interaction model, not set up to include any rain physics, and just add the rain sensible heat term into its heat budget...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Performs almost as well as our modified model from the previous slide, especially below 50mm/hr.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Conclusion: sensible heat due to rain is dominant effect on skin temperature, other effects are second-order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Just adding rain sensible heat is a simple enough modification that it is actually being used!</a:t>
            </a:r>
            <a:endParaRPr dirty="0"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164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The persistence of the cold fresh rain layer on the ocean surface will be influenced by the amount of wind-driven mixing. Here we have plotted the maximum temperature decrease on the y-axis, binned by mean wind speed during the rain event on the x-axis.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As expected, we see larger decreases in both skin temperature and 5cm-deep temperature at lower wind speeds, and above 7 or 8 m/s the 5cm temperature decrease becomes very close to zero. However, there is always a decrease in skin temperature over the course of the rain events, even at the highest wind speeds observed.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Outside of rain events, the difference between skin and </a:t>
            </a:r>
            <a:r>
              <a:rPr lang="en-US" sz="1200" baseline="0" dirty="0" err="1" smtClean="0"/>
              <a:t>subskin</a:t>
            </a:r>
            <a:r>
              <a:rPr lang="en-US" sz="1200" baseline="0" dirty="0" smtClean="0"/>
              <a:t> temperature approaches a constant value above wind speeds of 6 m/s. The differences we see here are of a similar magnitude but consistently a bit larger, and so we emphasize that the typical value should not be applied while it is raining.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CF7E-C8E4-4D7C-81A4-0907DB71AB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27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Another interesting</a:t>
            </a:r>
            <a:r>
              <a:rPr lang="en-US" sz="1200" baseline="0" dirty="0" smtClean="0"/>
              <a:t> observation we made from this dataset was that the difference between the skin temperature and the 5m deep temperature seems to level off at higher rain rates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“above a rainfall rate in the vicinity of 30 mm h−1, increasing the rainfall rates may merely increase the frequency of ricocheting or spallation motions with negligible increase in deeply penetrating vertical droplet motions” (Peirson et al., 2013)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9CF7E-C8E4-4D7C-81A4-0907DB71AB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6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it comes to rain, large drops break the skin layer and cause turbulent</a:t>
            </a:r>
            <a:r>
              <a:rPr lang="en-US" baseline="0" dirty="0" smtClean="0"/>
              <a:t> renewals on a scale similar to </a:t>
            </a:r>
            <a:r>
              <a:rPr lang="en-US" baseline="0" dirty="0" err="1" smtClean="0"/>
              <a:t>microbreakers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4941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drops fall slowly and can’t break the surface tension – accumulate in the skin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0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help contextualize this, we’ll look at some imagery taken by these cameras of a rain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0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Top row is polarimetry - </a:t>
            </a:r>
            <a:r>
              <a:rPr lang="en-US" baseline="0" dirty="0" smtClean="0"/>
              <a:t>visible imagery with quantitative measurement of the surface slope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Bottom row is infrared – temperature of the skin layer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Ring waves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Impact craters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Surface renewals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Chaos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/>
              <a:t>Cooling</a:t>
            </a:r>
            <a:endParaRPr dirty="0"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02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Radiometric </a:t>
            </a:r>
            <a:r>
              <a:rPr lang="en-US" baseline="0" dirty="0" smtClean="0"/>
              <a:t>skin temperature from R/V </a:t>
            </a:r>
            <a:r>
              <a:rPr lang="en-US" baseline="0" dirty="0" err="1" smtClean="0"/>
              <a:t>Revelle</a:t>
            </a:r>
            <a:r>
              <a:rPr lang="en-US" baseline="0" dirty="0" smtClean="0"/>
              <a:t> throughout 69 rain events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Along with rain rate, 5cm temperature, and the typical suite of bulk atmospheric measurements.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Rain events were generally less than an hour long, with a maximum rain rate below 100 mm/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and maximum decrease in skin temperature between 0 and 1 degrees Celsius. </a:t>
            </a:r>
            <a:endParaRPr lang="en-US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5013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sz="1100" dirty="0" smtClean="0"/>
              <a:t>Skin temp decreases by </a:t>
            </a:r>
            <a:r>
              <a:rPr lang="en-US" sz="1100" baseline="0" dirty="0" smtClean="0"/>
              <a:t>4/10ths of a degree on average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sz="1100" baseline="0" dirty="0" smtClean="0"/>
              <a:t>5cm temp decreases by only 1/10</a:t>
            </a:r>
            <a:r>
              <a:rPr lang="en-US" sz="1100" baseline="30000" dirty="0" smtClean="0"/>
              <a:t>th</a:t>
            </a:r>
            <a:r>
              <a:rPr lang="en-US" sz="1100" baseline="0" dirty="0" smtClean="0"/>
              <a:t>, 5m barely registers</a:t>
            </a:r>
            <a:endParaRPr lang="en-US" sz="110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sz="1100" dirty="0" smtClean="0"/>
              <a:t>Sensible heat flux due to deposition of colder water averages more than 100 W/m^2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sz="1100" dirty="0" smtClean="0"/>
              <a:t>can be over 50% of the net heat flux during rain,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sz="1100" dirty="0" smtClean="0"/>
              <a:t>and 2-15% of the net long-term heat flux in heavy precipitation regions</a:t>
            </a:r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474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Going</a:t>
            </a:r>
            <a:r>
              <a:rPr lang="en-US" baseline="0" dirty="0" smtClean="0"/>
              <a:t> to use our observations to test a skin temperature model </a:t>
            </a:r>
            <a:r>
              <a:rPr lang="en-US" dirty="0" smtClean="0"/>
              <a:t>derived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Bellenger</a:t>
            </a:r>
            <a:r>
              <a:rPr lang="en-US" baseline="0" dirty="0" smtClean="0"/>
              <a:t> et al., 2017,</a:t>
            </a:r>
            <a:r>
              <a:rPr lang="en-US" dirty="0" smtClean="0"/>
              <a:t>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Previously tested</a:t>
            </a:r>
            <a:r>
              <a:rPr lang="en-US" baseline="0" dirty="0" smtClean="0"/>
              <a:t> against observations of the sub-skin layer during rain and performed accurately.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Never been tested against skin-layer observations until now.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(talk through derivation...)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Makes sense to scale </a:t>
            </a:r>
            <a:r>
              <a:rPr lang="en-US" b="1" baseline="0" dirty="0" smtClean="0"/>
              <a:t>turbulent</a:t>
            </a:r>
            <a:r>
              <a:rPr lang="en-US" baseline="0" dirty="0" smtClean="0"/>
              <a:t> effects in the skin layer by the initial penetration depth of the raindrops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But it may not be physically realistic to scale the </a:t>
            </a:r>
            <a:r>
              <a:rPr lang="en-US" b="1" baseline="0" dirty="0" smtClean="0"/>
              <a:t>sensible heat flux </a:t>
            </a:r>
            <a:r>
              <a:rPr lang="en-US" baseline="0" dirty="0" smtClean="0"/>
              <a:t>of the rain by initial penetration depth, given both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rain-driven increase in surface renewals and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buoyancy of the raindrop remnants after initial impact.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aseline="0" dirty="0" smtClean="0"/>
              <a:t>As you can see on this graph, this scaling term serves to remove 80-90% of the rain sensible heat flux from the budget of the skin layer even at modest rain rates. We will therefore test two model options: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040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64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9802-74EA-4515-A2BC-0C0E864E6E5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AFD3-A54C-447E-9D51-B26DFA8BB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"/>
    </mc:Choice>
    <mc:Fallback xmlns="">
      <p:transition advClick="0" advTm="1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64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/>
        </p:blipFill>
        <p:spPr>
          <a:xfrm>
            <a:off x="0" y="-2556"/>
            <a:ext cx="18292544" cy="10289556"/>
          </a:xfrm>
          <a:prstGeom prst="rect">
            <a:avLst/>
          </a:prstGeom>
        </p:spPr>
      </p:pic>
      <p:sp>
        <p:nvSpPr>
          <p:cNvPr id="3" name="Google Shape;90;p1"/>
          <p:cNvSpPr txBox="1"/>
          <p:nvPr/>
        </p:nvSpPr>
        <p:spPr>
          <a:xfrm>
            <a:off x="-314714" y="634941"/>
            <a:ext cx="1892197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8"/>
              </a:lnSpc>
            </a:pPr>
            <a:r>
              <a:rPr lang="en-US" sz="6000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The Response of Ocean Skin Temperature to Rain</a:t>
            </a:r>
            <a:endParaRPr lang="en-US" sz="6000" dirty="0" smtClean="0">
              <a:solidFill>
                <a:srgbClr val="0E3B99"/>
              </a:solidFill>
              <a:latin typeface="Bahnschrift" panose="020B05020402040202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90;p1"/>
          <p:cNvSpPr txBox="1"/>
          <p:nvPr/>
        </p:nvSpPr>
        <p:spPr>
          <a:xfrm>
            <a:off x="3091035" y="1927603"/>
            <a:ext cx="1211047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4800" dirty="0" smtClean="0">
                <a:solidFill>
                  <a:srgbClr val="0E3B99"/>
                </a:solidFill>
                <a:latin typeface="Bahnschrift Light" panose="020B0502040204020203" pitchFamily="34" charset="0"/>
                <a:ea typeface="Montserrat"/>
                <a:cs typeface="Montserrat"/>
                <a:sym typeface="Montserrat"/>
              </a:rPr>
              <a:t>Observations and Implications for Parameterization of Rain-Induced Fluxes</a:t>
            </a:r>
            <a:endParaRPr lang="en-US" sz="4800" dirty="0" smtClean="0">
              <a:solidFill>
                <a:srgbClr val="0E3B99"/>
              </a:solidFill>
              <a:latin typeface="Bahnschrift Light" panose="020B05020402040202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90;p1"/>
          <p:cNvSpPr txBox="1"/>
          <p:nvPr/>
        </p:nvSpPr>
        <p:spPr>
          <a:xfrm>
            <a:off x="-2234954" y="5590237"/>
            <a:ext cx="20294354" cy="2182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>
              <a:lnSpc>
                <a:spcPct val="114000"/>
              </a:lnSpc>
            </a:pPr>
            <a:r>
              <a:rPr lang="en-US" sz="3600" dirty="0" smtClean="0">
                <a:solidFill>
                  <a:schemeClr val="accent3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Carson R. Witte</a:t>
            </a:r>
          </a:p>
          <a:p>
            <a:pPr lvl="0" algn="r">
              <a:lnSpc>
                <a:spcPct val="140018"/>
              </a:lnSpc>
            </a:pPr>
            <a:r>
              <a:rPr lang="en-US" sz="3600" dirty="0" smtClean="0">
                <a:solidFill>
                  <a:schemeClr val="accent3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with co-authors Christopher J. Zappa </a:t>
            </a:r>
          </a:p>
          <a:p>
            <a:pPr lvl="0" algn="r">
              <a:lnSpc>
                <a:spcPct val="140018"/>
              </a:lnSpc>
            </a:pPr>
            <a:r>
              <a:rPr lang="en-US" sz="3600" dirty="0" smtClean="0">
                <a:solidFill>
                  <a:schemeClr val="accent3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and James B. Edson</a:t>
            </a:r>
            <a:endParaRPr lang="en-US" sz="3600" dirty="0" smtClean="0">
              <a:solidFill>
                <a:schemeClr val="accent3"/>
              </a:solidFill>
              <a:latin typeface="Bahnschrift" panose="020B05020402040202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1703" y="9514231"/>
            <a:ext cx="124958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Witte, C. R., Zappa, C. J., &amp; Edson, J. B. (2023). </a:t>
            </a:r>
            <a:endParaRPr lang="en-US" altLang="en-US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algn="r" eaLnBrk="1" hangingPunct="1"/>
            <a:r>
              <a:rPr lang="en-US" altLang="en-US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The </a:t>
            </a:r>
            <a:r>
              <a:rPr lang="en-US" altLang="en-U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Response of Ocean Skin Temperature to Rain: Observations and Implications for Parameterization of Rain-Induced Fluxes. </a:t>
            </a:r>
            <a:endParaRPr lang="en-US" altLang="en-US" dirty="0" smtClean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  <a:p>
            <a:pPr algn="r" eaLnBrk="1" hangingPunct="1"/>
            <a:r>
              <a:rPr lang="en-US" altLang="en-US" i="1" dirty="0" smtClean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Journal </a:t>
            </a:r>
            <a:r>
              <a:rPr lang="en-US" altLang="en-US" i="1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of Geophysical Research: Oceans, 128</a:t>
            </a:r>
            <a:r>
              <a:rPr lang="en-US" altLang="en-US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(1), e2022JC019146. https://doi.org/10.1029/2022JC019146</a:t>
            </a:r>
            <a:endParaRPr lang="en-US" altLang="en-US" i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0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Skin Temperature Model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8284" y="1250789"/>
            <a:ext cx="7868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Bellenger et al. (2017)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773" y="2312441"/>
            <a:ext cx="5489020" cy="1513000"/>
            <a:chOff x="937260" y="1828800"/>
            <a:chExt cx="4400550" cy="1513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937260" y="2484834"/>
                  <a:ext cx="4301818" cy="8569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  <m:d>
                          <m:d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260" y="2484834"/>
                  <a:ext cx="4301818" cy="85696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937260" y="1828800"/>
              <a:ext cx="4400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</a:rPr>
                <a:t>s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</a:rPr>
                <a:t>tart from 1-D heat transfer equation:</a:t>
              </a:r>
              <a:endParaRPr lang="en-US" sz="2400" dirty="0">
                <a:solidFill>
                  <a:schemeClr val="accent1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583180" y="3081648"/>
            <a:ext cx="285750" cy="81843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97955" y="3829281"/>
            <a:ext cx="519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Bahnschrift" panose="020B0502040204020203" pitchFamily="34" charset="0"/>
              </a:rPr>
              <a:t>(molecular processes dominate)</a:t>
            </a:r>
            <a:endParaRPr lang="en-US" sz="2400" dirty="0">
              <a:solidFill>
                <a:schemeClr val="accent2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97773" y="4555608"/>
            <a:ext cx="6072319" cy="1242892"/>
            <a:chOff x="937260" y="3477458"/>
            <a:chExt cx="6072319" cy="1242892"/>
          </a:xfrm>
        </p:grpSpPr>
        <p:sp>
          <p:nvSpPr>
            <p:cNvPr id="17" name="Rectangle 16"/>
            <p:cNvSpPr/>
            <p:nvPr/>
          </p:nvSpPr>
          <p:spPr>
            <a:xfrm>
              <a:off x="937260" y="3477458"/>
              <a:ext cx="39437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b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oundary condition at </a:t>
              </a:r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z = 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0: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233853" y="4088382"/>
                  <a:ext cx="2322302" cy="631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𝒛</m:t>
                          </m:r>
                        </m:den>
                      </m:f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𝑸</m:t>
                      </m:r>
                    </m:oMath>
                  </a14:m>
                  <a:r>
                    <a:rPr lang="en-US" sz="2400" dirty="0">
                      <a:latin typeface="Bahnschrift" panose="020B0502040204020203" pitchFamily="34" charset="0"/>
                      <a:ea typeface="Calibri" panose="020F0502020204030204" pitchFamily="34" charset="0"/>
                    </a:rPr>
                    <a:t> </a:t>
                  </a:r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3853" y="4088382"/>
                  <a:ext cx="2322302" cy="6319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/>
            <p:cNvSpPr txBox="1"/>
            <p:nvPr/>
          </p:nvSpPr>
          <p:spPr>
            <a:xfrm>
              <a:off x="4496409" y="4046036"/>
              <a:ext cx="2513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</a:rPr>
                <a:t>surface heat flux</a:t>
              </a:r>
              <a:endParaRPr lang="en-US" sz="2400" dirty="0">
                <a:solidFill>
                  <a:schemeClr val="accent2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21" name="Straight Arrow Connector 20"/>
            <p:cNvCxnSpPr>
              <a:stCxn id="19" idx="1"/>
            </p:cNvCxnSpPr>
            <p:nvPr/>
          </p:nvCxnSpPr>
          <p:spPr>
            <a:xfrm flipH="1">
              <a:off x="3406143" y="4276869"/>
              <a:ext cx="1090266" cy="10573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77196" y="6281644"/>
            <a:ext cx="6157464" cy="1367883"/>
            <a:chOff x="937260" y="4894630"/>
            <a:chExt cx="6157464" cy="1367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120140" y="5405675"/>
                  <a:ext cx="5974584" cy="8568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𝒔𝒌𝒊𝒏</m:t>
                            </m:r>
                          </m:sub>
                        </m:sSub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𝒔𝒖𝒃𝒔𝒌𝒊𝒏</m:t>
                            </m:r>
                          </m:sub>
                        </m:sSub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𝜹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</m:e>
                            </m:d>
                          </m:e>
                        </m:d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140" y="5405675"/>
                  <a:ext cx="5974584" cy="85683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/>
            <p:cNvSpPr/>
            <p:nvPr/>
          </p:nvSpPr>
          <p:spPr>
            <a:xfrm>
              <a:off x="937260" y="4894630"/>
              <a:ext cx="41729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i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ntegrating with depth yields: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71236" y="7869519"/>
            <a:ext cx="5798855" cy="466466"/>
            <a:chOff x="938799" y="5769044"/>
            <a:chExt cx="5798855" cy="466466"/>
          </a:xfrm>
        </p:grpSpPr>
        <p:sp>
          <p:nvSpPr>
            <p:cNvPr id="26" name="Rectangle 25"/>
            <p:cNvSpPr/>
            <p:nvPr/>
          </p:nvSpPr>
          <p:spPr>
            <a:xfrm>
              <a:off x="2837227" y="5773845"/>
              <a:ext cx="39004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thickness of the skin layer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938799" y="5769044"/>
                  <a:ext cx="20018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</m:sSub>
                          </m:e>
                        </m:d>
                        <m:r>
                          <a:rPr lang="en-US" sz="24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99" y="5769044"/>
                  <a:ext cx="200183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4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2363516" y="8339893"/>
            <a:ext cx="2423690" cy="461665"/>
            <a:chOff x="2186420" y="6095629"/>
            <a:chExt cx="2423690" cy="461665"/>
          </a:xfrm>
        </p:grpSpPr>
        <p:cxnSp>
          <p:nvCxnSpPr>
            <p:cNvPr id="29" name="Elbow Connector 28"/>
            <p:cNvCxnSpPr>
              <a:cxnSpLocks noChangeAspect="1"/>
            </p:cNvCxnSpPr>
            <p:nvPr/>
          </p:nvCxnSpPr>
          <p:spPr>
            <a:xfrm>
              <a:off x="2186420" y="6144098"/>
              <a:ext cx="363336" cy="208061"/>
            </a:xfrm>
            <a:prstGeom prst="bentConnector3">
              <a:avLst>
                <a:gd name="adj1" fmla="val 596"/>
              </a:avLst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530695" y="6095629"/>
              <a:ext cx="20794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b</a:t>
              </a:r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uoyancy flux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828800" y="8379653"/>
            <a:ext cx="2966623" cy="835222"/>
            <a:chOff x="1651704" y="6135389"/>
            <a:chExt cx="2966623" cy="835222"/>
          </a:xfrm>
        </p:grpSpPr>
        <p:cxnSp>
          <p:nvCxnSpPr>
            <p:cNvPr id="32" name="Elbow Connector 31"/>
            <p:cNvCxnSpPr>
              <a:cxnSpLocks/>
              <a:endCxn id="33" idx="1"/>
            </p:cNvCxnSpPr>
            <p:nvPr/>
          </p:nvCxnSpPr>
          <p:spPr>
            <a:xfrm>
              <a:off x="1651704" y="6135389"/>
              <a:ext cx="662787" cy="604390"/>
            </a:xfrm>
            <a:prstGeom prst="bentConnector3">
              <a:avLst>
                <a:gd name="adj1" fmla="val -11"/>
              </a:avLst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2314491" y="6508946"/>
              <a:ext cx="23038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f</a:t>
              </a:r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riction velocity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8892761" y="2314789"/>
            <a:ext cx="2818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a</a:t>
            </a:r>
            <a:r>
              <a:rPr lang="en-US" sz="2400" dirty="0" smtClean="0">
                <a:solidFill>
                  <a:schemeClr val="accent1"/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dding rain effects: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8892761" y="2748977"/>
                <a:ext cx="9319460" cy="1011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𝒘𝒊𝒏𝒅</m:t>
                                      </m:r>
                                    </m:sub>
                                  </m:sSub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</m:d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𝒓𝒂𝒊𝒏</m:t>
                                      </m:r>
                                    </m:sub>
                                  </m:sSub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  <m:r>
                                        <a:rPr lang="en-US" sz="2400" b="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</m:d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761" y="2748977"/>
                <a:ext cx="9319460" cy="10113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2677127" y="2307385"/>
            <a:ext cx="2501913" cy="858725"/>
            <a:chOff x="8420179" y="2183949"/>
            <a:chExt cx="1816575" cy="858725"/>
          </a:xfrm>
        </p:grpSpPr>
        <p:sp>
          <p:nvSpPr>
            <p:cNvPr id="37" name="TextBox 36"/>
            <p:cNvSpPr txBox="1"/>
            <p:nvPr/>
          </p:nvSpPr>
          <p:spPr>
            <a:xfrm>
              <a:off x="8420179" y="2183949"/>
              <a:ext cx="1816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</a:rPr>
                <a:t>tangential stress</a:t>
              </a:r>
              <a:endParaRPr lang="en-US" sz="2400" dirty="0">
                <a:solidFill>
                  <a:schemeClr val="accent2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2"/>
            </p:cNvCxnSpPr>
            <p:nvPr/>
          </p:nvCxnSpPr>
          <p:spPr>
            <a:xfrm>
              <a:off x="9328467" y="2645614"/>
              <a:ext cx="0" cy="39706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6080540" y="2320089"/>
            <a:ext cx="1727621" cy="846021"/>
            <a:chOff x="11586596" y="1212911"/>
            <a:chExt cx="1727621" cy="846021"/>
          </a:xfrm>
        </p:grpSpPr>
        <p:sp>
          <p:nvSpPr>
            <p:cNvPr id="40" name="TextBox 39"/>
            <p:cNvSpPr txBox="1"/>
            <p:nvPr/>
          </p:nvSpPr>
          <p:spPr>
            <a:xfrm>
              <a:off x="11586596" y="1212911"/>
              <a:ext cx="1727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</a:rPr>
                <a:t>rain mixing</a:t>
              </a:r>
              <a:endParaRPr lang="en-US" sz="2400" dirty="0">
                <a:solidFill>
                  <a:schemeClr val="accent2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41" name="Straight Arrow Connector 40"/>
            <p:cNvCxnSpPr>
              <a:stCxn id="40" idx="2"/>
            </p:cNvCxnSpPr>
            <p:nvPr/>
          </p:nvCxnSpPr>
          <p:spPr>
            <a:xfrm>
              <a:off x="12450407" y="1674576"/>
              <a:ext cx="0" cy="38435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95130" y="4152846"/>
                <a:ext cx="6091283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24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𝑳𝒂𝒕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𝑺𝒆𝒏𝒔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𝑹𝒂𝒊𝒏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e>
                          </m:d>
                        </m:e>
                      </m:d>
                      <m:r>
                        <a:rPr lang="en-US" sz="2400" b="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130" y="4152846"/>
                <a:ext cx="6091283" cy="5091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3276085" y="4748007"/>
            <a:ext cx="4953640" cy="4912278"/>
            <a:chOff x="8910413" y="3621803"/>
            <a:chExt cx="3281587" cy="325418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413" y="3894394"/>
              <a:ext cx="3281587" cy="2981595"/>
            </a:xfrm>
            <a:prstGeom prst="rect">
              <a:avLst/>
            </a:prstGeom>
          </p:spPr>
        </p:pic>
        <p:cxnSp>
          <p:nvCxnSpPr>
            <p:cNvPr id="45" name="Straight Arrow Connector 44"/>
            <p:cNvCxnSpPr/>
            <p:nvPr/>
          </p:nvCxnSpPr>
          <p:spPr>
            <a:xfrm>
              <a:off x="9731873" y="3621803"/>
              <a:ext cx="29347" cy="272591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8915404" y="4702368"/>
            <a:ext cx="4102705" cy="2574862"/>
            <a:chOff x="5724794" y="3707977"/>
            <a:chExt cx="2756266" cy="1671695"/>
          </a:xfrm>
        </p:grpSpPr>
        <p:cxnSp>
          <p:nvCxnSpPr>
            <p:cNvPr id="47" name="Straight Arrow Connector 46"/>
            <p:cNvCxnSpPr/>
            <p:nvPr/>
          </p:nvCxnSpPr>
          <p:spPr>
            <a:xfrm flipH="1">
              <a:off x="7603030" y="3707977"/>
              <a:ext cx="878030" cy="711649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724794" y="5008044"/>
                  <a:ext cx="2671247" cy="3716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𝑹𝒂𝒊𝒏</m:t>
                            </m:r>
                          </m:sub>
                        </m:sSub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𝝐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2400" b="0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794" y="5008044"/>
                  <a:ext cx="2671247" cy="371628"/>
                </a:xfrm>
                <a:prstGeom prst="rect">
                  <a:avLst/>
                </a:prstGeom>
                <a:blipFill>
                  <a:blip r:embed="rId10"/>
                  <a:stretch>
                    <a:fillRect l="-9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Rectangle 48"/>
            <p:cNvSpPr/>
            <p:nvPr/>
          </p:nvSpPr>
          <p:spPr>
            <a:xfrm>
              <a:off x="5741554" y="4375580"/>
              <a:ext cx="2281141" cy="539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s</a:t>
              </a:r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ensible heat from rain</a:t>
              </a:r>
            </a:p>
            <a:p>
              <a:r>
                <a:rPr lang="en-US" sz="2400" i="1" dirty="0" smtClean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(Gosnell et al., 1995)</a:t>
              </a:r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276300" y="7146909"/>
            <a:ext cx="1547269" cy="1047656"/>
            <a:chOff x="6014734" y="5105481"/>
            <a:chExt cx="1547269" cy="1047656"/>
          </a:xfrm>
        </p:grpSpPr>
        <p:sp>
          <p:nvSpPr>
            <p:cNvPr id="51" name="Rectangle 50"/>
            <p:cNvSpPr/>
            <p:nvPr/>
          </p:nvSpPr>
          <p:spPr>
            <a:xfrm>
              <a:off x="6014734" y="5691472"/>
              <a:ext cx="1372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rain rate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6836813" y="5105481"/>
              <a:ext cx="725190" cy="67552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0870642" y="7156710"/>
            <a:ext cx="1986623" cy="1786320"/>
            <a:chOff x="7201318" y="5139771"/>
            <a:chExt cx="1986623" cy="1786320"/>
          </a:xfrm>
        </p:grpSpPr>
        <p:sp>
          <p:nvSpPr>
            <p:cNvPr id="54" name="Rectangle 53"/>
            <p:cNvSpPr/>
            <p:nvPr/>
          </p:nvSpPr>
          <p:spPr>
            <a:xfrm>
              <a:off x="7201318" y="5725762"/>
              <a:ext cx="19866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accent2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air-sea temperature difference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 flipV="1">
              <a:off x="7412221" y="5139771"/>
              <a:ext cx="87845" cy="64123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/>
          <p:cNvSpPr/>
          <p:nvPr/>
        </p:nvSpPr>
        <p:spPr>
          <a:xfrm>
            <a:off x="8046720" y="9731108"/>
            <a:ext cx="1021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Bahnschrift Light SemiCondensed" panose="020B0502040204020203" pitchFamily="34" charset="0"/>
              </a:rPr>
              <a:t>Bellenger</a:t>
            </a:r>
            <a:r>
              <a:rPr lang="en-US" dirty="0">
                <a:latin typeface="Bahnschrift Light SemiCondensed" panose="020B0502040204020203" pitchFamily="34" charset="0"/>
              </a:rPr>
              <a:t>, H., </a:t>
            </a:r>
            <a:r>
              <a:rPr lang="en-US" dirty="0" err="1">
                <a:latin typeface="Bahnschrift Light SemiCondensed" panose="020B0502040204020203" pitchFamily="34" charset="0"/>
              </a:rPr>
              <a:t>Drushka</a:t>
            </a:r>
            <a:r>
              <a:rPr lang="en-US" dirty="0">
                <a:latin typeface="Bahnschrift Light SemiCondensed" panose="020B0502040204020203" pitchFamily="34" charset="0"/>
              </a:rPr>
              <a:t>, K., Asher, W., </a:t>
            </a:r>
            <a:r>
              <a:rPr lang="en-US" dirty="0" err="1">
                <a:latin typeface="Bahnschrift Light SemiCondensed" panose="020B0502040204020203" pitchFamily="34" charset="0"/>
              </a:rPr>
              <a:t>Reverdin</a:t>
            </a:r>
            <a:r>
              <a:rPr lang="en-US" dirty="0">
                <a:latin typeface="Bahnschrift Light SemiCondensed" panose="020B0502040204020203" pitchFamily="34" charset="0"/>
              </a:rPr>
              <a:t>, G., Katsumata, M., &amp; Watanabe, M. (2017). Extension of the prognostic model of sea surface temperature to rain-induced cool and fresh lenses. </a:t>
            </a:r>
            <a:r>
              <a:rPr lang="en-US" i="1" dirty="0">
                <a:latin typeface="Bahnschrift Light SemiCondensed" panose="020B0502040204020203" pitchFamily="34" charset="0"/>
              </a:rPr>
              <a:t>Journal of Geophysical Research: Oceans</a:t>
            </a:r>
            <a:r>
              <a:rPr lang="en-US" dirty="0">
                <a:latin typeface="Bahnschrift Light SemiCondensed" panose="020B0502040204020203" pitchFamily="34" charset="0"/>
              </a:rPr>
              <a:t>, </a:t>
            </a:r>
            <a:r>
              <a:rPr lang="en-US" i="1" dirty="0">
                <a:latin typeface="Bahnschrift Light SemiCondensed" panose="020B0502040204020203" pitchFamily="34" charset="0"/>
              </a:rPr>
              <a:t>122</a:t>
            </a:r>
            <a:r>
              <a:rPr lang="en-US" dirty="0">
                <a:latin typeface="Bahnschrift Light SemiCondensed" panose="020B0502040204020203" pitchFamily="34" charset="0"/>
              </a:rPr>
              <a:t>(1), 484–507. </a:t>
            </a:r>
            <a:r>
              <a:rPr lang="en-US" i="1" dirty="0" smtClean="0">
                <a:latin typeface="Bahnschrift Light SemiCondensed" panose="020B0502040204020203" pitchFamily="34" charset="0"/>
              </a:rPr>
              <a:t>doi:10.1002/2016JC012429</a:t>
            </a:r>
            <a:endParaRPr lang="en-US" i="1" dirty="0">
              <a:effectLst/>
              <a:latin typeface="Bahnschrift Light SemiCondensed" panose="020B0502040204020203" pitchFamily="34" charset="0"/>
            </a:endParaRPr>
          </a:p>
        </p:txBody>
      </p:sp>
      <p:cxnSp>
        <p:nvCxnSpPr>
          <p:cNvPr id="56" name="Straight Arrow Connector 55"/>
          <p:cNvCxnSpPr>
            <a:stCxn id="19" idx="3"/>
          </p:cNvCxnSpPr>
          <p:nvPr/>
        </p:nvCxnSpPr>
        <p:spPr>
          <a:xfrm flipV="1">
            <a:off x="6970092" y="4555608"/>
            <a:ext cx="2440126" cy="79941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3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5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Skin Temperature Model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8284" y="1250789"/>
            <a:ext cx="7868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Bellenger et al. (2017)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773" y="2312441"/>
            <a:ext cx="5489020" cy="1513000"/>
            <a:chOff x="937260" y="1828800"/>
            <a:chExt cx="4400550" cy="1513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937260" y="2484834"/>
                  <a:ext cx="4301818" cy="8569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  <m:d>
                          <m:d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den>
                        </m:f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260" y="2484834"/>
                  <a:ext cx="4301818" cy="85696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937260" y="1828800"/>
              <a:ext cx="4400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</a:rPr>
                <a:t>s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</a:rPr>
                <a:t>tart from 1-D heat transfer equation:</a:t>
              </a:r>
              <a:endParaRPr lang="en-US" sz="2400" dirty="0">
                <a:solidFill>
                  <a:schemeClr val="accent1"/>
                </a:solidFill>
                <a:latin typeface="Bahnschrift" panose="020B0502040204020203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583180" y="3081648"/>
            <a:ext cx="285750" cy="8184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97955" y="3829281"/>
            <a:ext cx="519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(molecular processes dominate)</a:t>
            </a:r>
            <a:endParaRPr lang="en-US" sz="2400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97773" y="4555608"/>
            <a:ext cx="6345646" cy="1242892"/>
            <a:chOff x="937260" y="3477458"/>
            <a:chExt cx="6345646" cy="1242892"/>
          </a:xfrm>
        </p:grpSpPr>
        <p:sp>
          <p:nvSpPr>
            <p:cNvPr id="17" name="Rectangle 16"/>
            <p:cNvSpPr/>
            <p:nvPr/>
          </p:nvSpPr>
          <p:spPr>
            <a:xfrm>
              <a:off x="937260" y="3477458"/>
              <a:ext cx="39437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b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oundary condition at </a:t>
              </a:r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z = 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0: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233853" y="4088382"/>
                  <a:ext cx="2322302" cy="631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𝒘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𝒛</m:t>
                          </m:r>
                        </m:den>
                      </m:f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𝑸</m:t>
                      </m:r>
                    </m:oMath>
                  </a14:m>
                  <a:r>
                    <a:rPr lang="en-US" sz="2400" dirty="0">
                      <a:latin typeface="Bahnschrift" panose="020B0502040204020203" pitchFamily="34" charset="0"/>
                      <a:ea typeface="Calibri" panose="020F0502020204030204" pitchFamily="34" charset="0"/>
                    </a:rPr>
                    <a:t> </a:t>
                  </a:r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3853" y="4088382"/>
                  <a:ext cx="2322302" cy="6319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/>
            <p:cNvSpPr txBox="1"/>
            <p:nvPr/>
          </p:nvSpPr>
          <p:spPr>
            <a:xfrm>
              <a:off x="3609975" y="4046339"/>
              <a:ext cx="3672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</a:rPr>
                <a:t>surface heat flux</a:t>
              </a:r>
              <a:endParaRPr lang="en-US" sz="2400" dirty="0">
                <a:solidFill>
                  <a:schemeClr val="accent1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3406141" y="4299585"/>
              <a:ext cx="264794" cy="8301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77196" y="6281644"/>
            <a:ext cx="6157464" cy="1367883"/>
            <a:chOff x="937260" y="4894630"/>
            <a:chExt cx="6157464" cy="1367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120140" y="5405675"/>
                  <a:ext cx="5974584" cy="8568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𝒔𝒌𝒊𝒏</m:t>
                            </m:r>
                          </m:sub>
                        </m:sSub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𝒔𝒖𝒃𝒔𝒌𝒊𝒏</m:t>
                            </m:r>
                          </m:sub>
                        </m:sSub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𝜹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</m:e>
                            </m:d>
                          </m:e>
                        </m:d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140" y="5405675"/>
                  <a:ext cx="5974584" cy="85683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/>
            <p:cNvSpPr/>
            <p:nvPr/>
          </p:nvSpPr>
          <p:spPr>
            <a:xfrm>
              <a:off x="937260" y="4894630"/>
              <a:ext cx="41729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i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ntegrating with depth yields: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71236" y="7869519"/>
            <a:ext cx="5798855" cy="466466"/>
            <a:chOff x="938799" y="5769044"/>
            <a:chExt cx="5798855" cy="466466"/>
          </a:xfrm>
        </p:grpSpPr>
        <p:sp>
          <p:nvSpPr>
            <p:cNvPr id="26" name="Rectangle 25"/>
            <p:cNvSpPr/>
            <p:nvPr/>
          </p:nvSpPr>
          <p:spPr>
            <a:xfrm>
              <a:off x="2837227" y="5773845"/>
              <a:ext cx="39004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thickness of the skin layer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938799" y="5769044"/>
                  <a:ext cx="20018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  <m:d>
                          <m:d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sub>
                            </m:sSub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</m:sSub>
                          </m:e>
                        </m:d>
                        <m:r>
                          <a:rPr lang="en-US" sz="24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99" y="5769044"/>
                  <a:ext cx="200183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4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2363516" y="8339893"/>
            <a:ext cx="2423690" cy="461665"/>
            <a:chOff x="2186420" y="6095629"/>
            <a:chExt cx="2423690" cy="461665"/>
          </a:xfrm>
        </p:grpSpPr>
        <p:cxnSp>
          <p:nvCxnSpPr>
            <p:cNvPr id="29" name="Elbow Connector 28"/>
            <p:cNvCxnSpPr>
              <a:cxnSpLocks noChangeAspect="1"/>
            </p:cNvCxnSpPr>
            <p:nvPr/>
          </p:nvCxnSpPr>
          <p:spPr>
            <a:xfrm>
              <a:off x="2186420" y="6144098"/>
              <a:ext cx="363336" cy="208061"/>
            </a:xfrm>
            <a:prstGeom prst="bentConnector3">
              <a:avLst>
                <a:gd name="adj1" fmla="val 596"/>
              </a:avLst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530695" y="6095629"/>
              <a:ext cx="20794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b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uoyancy flux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828800" y="8379653"/>
            <a:ext cx="2966623" cy="835222"/>
            <a:chOff x="1651704" y="6135389"/>
            <a:chExt cx="2966623" cy="835222"/>
          </a:xfrm>
        </p:grpSpPr>
        <p:cxnSp>
          <p:nvCxnSpPr>
            <p:cNvPr id="32" name="Elbow Connector 31"/>
            <p:cNvCxnSpPr>
              <a:cxnSpLocks/>
              <a:endCxn id="33" idx="1"/>
            </p:cNvCxnSpPr>
            <p:nvPr/>
          </p:nvCxnSpPr>
          <p:spPr>
            <a:xfrm>
              <a:off x="1651704" y="6135389"/>
              <a:ext cx="662787" cy="604390"/>
            </a:xfrm>
            <a:prstGeom prst="bentConnector3">
              <a:avLst>
                <a:gd name="adj1" fmla="val -11"/>
              </a:avLst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2314491" y="6508946"/>
              <a:ext cx="23038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f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riction velocity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8892761" y="2314789"/>
            <a:ext cx="2818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a</a:t>
            </a:r>
            <a:r>
              <a:rPr lang="en-US" sz="2400" dirty="0" smtClean="0">
                <a:solidFill>
                  <a:schemeClr val="accent1"/>
                </a:solidFill>
                <a:latin typeface="Bahnschrift" panose="020B0502040204020203" pitchFamily="34" charset="0"/>
                <a:ea typeface="Calibri" panose="020F0502020204030204" pitchFamily="34" charset="0"/>
              </a:rPr>
              <a:t>dding rain effects: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8892761" y="2748977"/>
                <a:ext cx="9319460" cy="1011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𝝆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𝒘𝒊𝒏𝒅</m:t>
                                      </m:r>
                                    </m:sub>
                                  </m:sSub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</m:d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𝒓𝒂𝒊𝒏</m:t>
                                      </m:r>
                                    </m:sub>
                                  </m:sSub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  <m:r>
                                        <a:rPr lang="en-US" sz="2400" b="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𝜹</m:t>
                                          </m:r>
                                        </m:e>
                                      </m:d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761" y="2748977"/>
                <a:ext cx="9319460" cy="10113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2677127" y="2307385"/>
            <a:ext cx="2501913" cy="858725"/>
            <a:chOff x="8420179" y="2183949"/>
            <a:chExt cx="1816575" cy="858725"/>
          </a:xfrm>
        </p:grpSpPr>
        <p:sp>
          <p:nvSpPr>
            <p:cNvPr id="37" name="TextBox 36"/>
            <p:cNvSpPr txBox="1"/>
            <p:nvPr/>
          </p:nvSpPr>
          <p:spPr>
            <a:xfrm>
              <a:off x="8420179" y="2183949"/>
              <a:ext cx="1816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</a:rPr>
                <a:t>tangential stress</a:t>
              </a:r>
              <a:endParaRPr lang="en-US" sz="2400" dirty="0">
                <a:solidFill>
                  <a:schemeClr val="accent1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37" idx="2"/>
            </p:cNvCxnSpPr>
            <p:nvPr/>
          </p:nvCxnSpPr>
          <p:spPr>
            <a:xfrm>
              <a:off x="9328467" y="2645614"/>
              <a:ext cx="0" cy="39706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6080540" y="2320089"/>
            <a:ext cx="1727621" cy="846021"/>
            <a:chOff x="11586596" y="1212911"/>
            <a:chExt cx="1727621" cy="846021"/>
          </a:xfrm>
        </p:grpSpPr>
        <p:sp>
          <p:nvSpPr>
            <p:cNvPr id="40" name="TextBox 39"/>
            <p:cNvSpPr txBox="1"/>
            <p:nvPr/>
          </p:nvSpPr>
          <p:spPr>
            <a:xfrm>
              <a:off x="11586596" y="1212911"/>
              <a:ext cx="1727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</a:rPr>
                <a:t>rain mixing</a:t>
              </a:r>
              <a:endParaRPr lang="en-US" sz="2400" dirty="0">
                <a:solidFill>
                  <a:schemeClr val="accent1"/>
                </a:solidFill>
                <a:latin typeface="Bahnschrift" panose="020B0502040204020203" pitchFamily="34" charset="0"/>
              </a:endParaRPr>
            </a:p>
          </p:txBody>
        </p:sp>
        <p:cxnSp>
          <p:nvCxnSpPr>
            <p:cNvPr id="41" name="Straight Arrow Connector 40"/>
            <p:cNvCxnSpPr>
              <a:stCxn id="40" idx="2"/>
            </p:cNvCxnSpPr>
            <p:nvPr/>
          </p:nvCxnSpPr>
          <p:spPr>
            <a:xfrm>
              <a:off x="12450407" y="1674576"/>
              <a:ext cx="0" cy="38435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95130" y="4152846"/>
                <a:ext cx="6091283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24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𝑳𝒂𝒕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𝑺𝒆𝒏𝒔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𝑹𝒂𝒊𝒏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e>
                          </m:d>
                        </m:e>
                      </m:d>
                      <m:r>
                        <a:rPr lang="en-US" sz="2400" b="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130" y="4152846"/>
                <a:ext cx="6091283" cy="5091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3276085" y="4748007"/>
            <a:ext cx="4953640" cy="4912278"/>
            <a:chOff x="8910413" y="3621803"/>
            <a:chExt cx="3281587" cy="325418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413" y="3894394"/>
              <a:ext cx="3281587" cy="2981595"/>
            </a:xfrm>
            <a:prstGeom prst="rect">
              <a:avLst/>
            </a:prstGeom>
          </p:spPr>
        </p:pic>
        <p:cxnSp>
          <p:nvCxnSpPr>
            <p:cNvPr id="45" name="Straight Arrow Connector 44"/>
            <p:cNvCxnSpPr/>
            <p:nvPr/>
          </p:nvCxnSpPr>
          <p:spPr>
            <a:xfrm>
              <a:off x="9731873" y="3621803"/>
              <a:ext cx="29347" cy="27259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8915404" y="4702368"/>
            <a:ext cx="4102705" cy="2574862"/>
            <a:chOff x="5724794" y="3707977"/>
            <a:chExt cx="2756266" cy="1671695"/>
          </a:xfrm>
        </p:grpSpPr>
        <p:cxnSp>
          <p:nvCxnSpPr>
            <p:cNvPr id="47" name="Straight Arrow Connector 46"/>
            <p:cNvCxnSpPr/>
            <p:nvPr/>
          </p:nvCxnSpPr>
          <p:spPr>
            <a:xfrm flipH="1">
              <a:off x="7603030" y="3707977"/>
              <a:ext cx="878030" cy="711649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724794" y="5008044"/>
                  <a:ext cx="2671247" cy="3716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𝑹𝒂𝒊𝒏</m:t>
                            </m:r>
                          </m:sub>
                        </m:sSub>
                        <m:r>
                          <a:rPr lang="en-US" sz="2400" b="0" i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400" b="1" i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𝝐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sz="2400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2400" b="0" i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2400" dirty="0">
                    <a:latin typeface="Bahnschrift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794" y="5008044"/>
                  <a:ext cx="2671247" cy="371628"/>
                </a:xfrm>
                <a:prstGeom prst="rect">
                  <a:avLst/>
                </a:prstGeom>
                <a:blipFill>
                  <a:blip r:embed="rId10"/>
                  <a:stretch>
                    <a:fillRect l="-9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Rectangle 48"/>
            <p:cNvSpPr/>
            <p:nvPr/>
          </p:nvSpPr>
          <p:spPr>
            <a:xfrm>
              <a:off x="5741554" y="4375580"/>
              <a:ext cx="2281141" cy="6689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s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ensible heat from rain</a:t>
              </a:r>
            </a:p>
            <a:p>
              <a:r>
                <a:rPr lang="en-US" sz="2400" i="1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(Gosnell et al., 1995)</a:t>
              </a:r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276300" y="7146909"/>
            <a:ext cx="1547269" cy="1047656"/>
            <a:chOff x="6014734" y="5105481"/>
            <a:chExt cx="1547269" cy="1047656"/>
          </a:xfrm>
        </p:grpSpPr>
        <p:sp>
          <p:nvSpPr>
            <p:cNvPr id="51" name="Rectangle 50"/>
            <p:cNvSpPr/>
            <p:nvPr/>
          </p:nvSpPr>
          <p:spPr>
            <a:xfrm>
              <a:off x="6014734" y="5691472"/>
              <a:ext cx="1372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rain rate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6836813" y="5105481"/>
              <a:ext cx="725190" cy="675528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0870642" y="7156710"/>
            <a:ext cx="1986623" cy="1786320"/>
            <a:chOff x="7201318" y="5139771"/>
            <a:chExt cx="1986623" cy="1786320"/>
          </a:xfrm>
        </p:grpSpPr>
        <p:sp>
          <p:nvSpPr>
            <p:cNvPr id="54" name="Rectangle 53"/>
            <p:cNvSpPr/>
            <p:nvPr/>
          </p:nvSpPr>
          <p:spPr>
            <a:xfrm>
              <a:off x="7201318" y="5725762"/>
              <a:ext cx="19866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  <a:latin typeface="Bahnschrift" panose="020B0502040204020203" pitchFamily="34" charset="0"/>
                  <a:ea typeface="Calibri" panose="020F0502020204030204" pitchFamily="34" charset="0"/>
                </a:rPr>
                <a:t>air-sea temperature difference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 flipV="1">
              <a:off x="7412221" y="5139771"/>
              <a:ext cx="87845" cy="641238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8046720" y="9731108"/>
            <a:ext cx="1021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Bahnschrift Light SemiCondensed" panose="020B0502040204020203" pitchFamily="34" charset="0"/>
              </a:rPr>
              <a:t>Bellenger</a:t>
            </a:r>
            <a:r>
              <a:rPr lang="en-US" dirty="0">
                <a:latin typeface="Bahnschrift Light SemiCondensed" panose="020B0502040204020203" pitchFamily="34" charset="0"/>
              </a:rPr>
              <a:t>, H., </a:t>
            </a:r>
            <a:r>
              <a:rPr lang="en-US" dirty="0" err="1">
                <a:latin typeface="Bahnschrift Light SemiCondensed" panose="020B0502040204020203" pitchFamily="34" charset="0"/>
              </a:rPr>
              <a:t>Drushka</a:t>
            </a:r>
            <a:r>
              <a:rPr lang="en-US" dirty="0">
                <a:latin typeface="Bahnschrift Light SemiCondensed" panose="020B0502040204020203" pitchFamily="34" charset="0"/>
              </a:rPr>
              <a:t>, K., Asher, W., </a:t>
            </a:r>
            <a:r>
              <a:rPr lang="en-US" dirty="0" err="1">
                <a:latin typeface="Bahnschrift Light SemiCondensed" panose="020B0502040204020203" pitchFamily="34" charset="0"/>
              </a:rPr>
              <a:t>Reverdin</a:t>
            </a:r>
            <a:r>
              <a:rPr lang="en-US" dirty="0">
                <a:latin typeface="Bahnschrift Light SemiCondensed" panose="020B0502040204020203" pitchFamily="34" charset="0"/>
              </a:rPr>
              <a:t>, G., Katsumata, M., &amp; Watanabe, M. (2017). Extension of the prognostic model of sea surface temperature to rain-induced cool and fresh lenses. </a:t>
            </a:r>
            <a:r>
              <a:rPr lang="en-US" i="1" dirty="0">
                <a:latin typeface="Bahnschrift Light SemiCondensed" panose="020B0502040204020203" pitchFamily="34" charset="0"/>
              </a:rPr>
              <a:t>Journal of Geophysical Research: Oceans</a:t>
            </a:r>
            <a:r>
              <a:rPr lang="en-US" dirty="0">
                <a:latin typeface="Bahnschrift Light SemiCondensed" panose="020B0502040204020203" pitchFamily="34" charset="0"/>
              </a:rPr>
              <a:t>, </a:t>
            </a:r>
            <a:r>
              <a:rPr lang="en-US" i="1" dirty="0">
                <a:latin typeface="Bahnschrift Light SemiCondensed" panose="020B0502040204020203" pitchFamily="34" charset="0"/>
              </a:rPr>
              <a:t>122</a:t>
            </a:r>
            <a:r>
              <a:rPr lang="en-US" dirty="0">
                <a:latin typeface="Bahnschrift Light SemiCondensed" panose="020B0502040204020203" pitchFamily="34" charset="0"/>
              </a:rPr>
              <a:t>(1), 484–507. </a:t>
            </a:r>
            <a:r>
              <a:rPr lang="en-US" i="1" dirty="0" smtClean="0">
                <a:latin typeface="Bahnschrift Light SemiCondensed" panose="020B0502040204020203" pitchFamily="34" charset="0"/>
              </a:rPr>
              <a:t>doi:10.1002/2016JC012429</a:t>
            </a:r>
            <a:endParaRPr lang="en-US" i="1" dirty="0">
              <a:effectLst/>
              <a:latin typeface="Bahnschrift Light SemiCondensed" panose="020B0502040204020203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-654" y="-8002"/>
            <a:ext cx="18288654" cy="10295002"/>
            <a:chOff x="-588952" y="-87440"/>
            <a:chExt cx="13071204" cy="7097733"/>
          </a:xfrm>
        </p:grpSpPr>
        <p:sp>
          <p:nvSpPr>
            <p:cNvPr id="58" name="Rectangle 57"/>
            <p:cNvSpPr/>
            <p:nvPr/>
          </p:nvSpPr>
          <p:spPr>
            <a:xfrm>
              <a:off x="-588952" y="-87440"/>
              <a:ext cx="8910536" cy="7097733"/>
            </a:xfrm>
            <a:prstGeom prst="rect">
              <a:avLst/>
            </a:prstGeom>
            <a:solidFill>
              <a:srgbClr val="00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321584" y="-87439"/>
              <a:ext cx="4160668" cy="2903073"/>
            </a:xfrm>
            <a:prstGeom prst="rect">
              <a:avLst/>
            </a:prstGeom>
            <a:solidFill>
              <a:srgbClr val="00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321584" y="3132239"/>
              <a:ext cx="4160668" cy="3878054"/>
            </a:xfrm>
            <a:prstGeom prst="rect">
              <a:avLst/>
            </a:prstGeom>
            <a:solidFill>
              <a:srgbClr val="00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260227" y="2812073"/>
              <a:ext cx="2222025" cy="324214"/>
            </a:xfrm>
            <a:prstGeom prst="rect">
              <a:avLst/>
            </a:prstGeom>
            <a:solidFill>
              <a:srgbClr val="00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272084" y="4204842"/>
            <a:ext cx="10929518" cy="4504557"/>
            <a:chOff x="-564580" y="3201145"/>
            <a:chExt cx="10929518" cy="4504557"/>
          </a:xfrm>
        </p:grpSpPr>
        <p:sp>
          <p:nvSpPr>
            <p:cNvPr id="63" name="Rectangle 62"/>
            <p:cNvSpPr/>
            <p:nvPr/>
          </p:nvSpPr>
          <p:spPr>
            <a:xfrm>
              <a:off x="8739443" y="3201145"/>
              <a:ext cx="1625495" cy="44190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-564580" y="3996255"/>
              <a:ext cx="10730016" cy="3709447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latin typeface="Bahnschrift" panose="020B0502040204020203" pitchFamily="34" charset="0"/>
                </a:rPr>
                <a:t>Testing 2 Model Options:</a:t>
              </a:r>
            </a:p>
            <a:p>
              <a:pPr algn="ctr"/>
              <a:r>
                <a:rPr lang="en-US" sz="6000" dirty="0" smtClean="0">
                  <a:latin typeface="Bahnschrift" panose="020B0502040204020203" pitchFamily="34" charset="0"/>
                </a:rPr>
                <a:t>“Original” </a:t>
              </a:r>
              <a:r>
                <a:rPr lang="en-US" sz="6000" b="1" dirty="0" smtClean="0">
                  <a:latin typeface="Bahnschrift" panose="020B0502040204020203" pitchFamily="34" charset="0"/>
                </a:rPr>
                <a:t>includes</a:t>
              </a:r>
              <a:r>
                <a:rPr lang="en-US" sz="6000" dirty="0" smtClean="0">
                  <a:latin typeface="Bahnschrift" panose="020B0502040204020203" pitchFamily="34" charset="0"/>
                </a:rPr>
                <a:t> this term</a:t>
              </a:r>
            </a:p>
            <a:p>
              <a:pPr algn="ctr"/>
              <a:r>
                <a:rPr lang="en-US" sz="6000" dirty="0" smtClean="0">
                  <a:latin typeface="Bahnschrift" panose="020B0502040204020203" pitchFamily="34" charset="0"/>
                </a:rPr>
                <a:t>“Modified” </a:t>
              </a:r>
              <a:r>
                <a:rPr lang="en-US" sz="6000" b="1" dirty="0" smtClean="0">
                  <a:latin typeface="Bahnschrift" panose="020B0502040204020203" pitchFamily="34" charset="0"/>
                </a:rPr>
                <a:t>removes</a:t>
              </a:r>
              <a:r>
                <a:rPr lang="en-US" sz="6000" dirty="0" smtClean="0">
                  <a:latin typeface="Bahnschrift" panose="020B0502040204020203" pitchFamily="34" charset="0"/>
                </a:rPr>
                <a:t> this term</a:t>
              </a:r>
              <a:endParaRPr lang="en-US" sz="6000" dirty="0">
                <a:latin typeface="Bahnschrift" panose="020B0502040204020203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 rot="16200000">
              <a:off x="9349736" y="3670669"/>
              <a:ext cx="317705" cy="303928"/>
            </a:xfrm>
            <a:prstGeom prst="rightArrow">
              <a:avLst>
                <a:gd name="adj1" fmla="val 50000"/>
                <a:gd name="adj2" fmla="val 7073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47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Model Evaluation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284" y="1250789"/>
            <a:ext cx="5593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Bellenger et al. (2017)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57775" y="2475823"/>
            <a:ext cx="14562728" cy="5635839"/>
            <a:chOff x="-158025" y="727578"/>
            <a:chExt cx="14562728" cy="563583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17" t="13852" r="8542" b="43243"/>
            <a:stretch/>
          </p:blipFill>
          <p:spPr>
            <a:xfrm>
              <a:off x="-158025" y="882107"/>
              <a:ext cx="13079550" cy="548131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4" t="15654" r="-237" b="5839"/>
            <a:stretch/>
          </p:blipFill>
          <p:spPr>
            <a:xfrm>
              <a:off x="13021674" y="727578"/>
              <a:ext cx="1383029" cy="563583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209729" y="7968958"/>
            <a:ext cx="3520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" panose="020B0502040204020203" pitchFamily="34" charset="0"/>
              </a:rPr>
              <a:t>Rain Rate (mm/</a:t>
            </a:r>
            <a:r>
              <a:rPr lang="en-US" sz="2400" dirty="0" err="1" smtClean="0">
                <a:latin typeface="Bahnschrift" panose="020B0502040204020203" pitchFamily="34" charset="0"/>
              </a:rPr>
              <a:t>hr</a:t>
            </a:r>
            <a:r>
              <a:rPr lang="en-US" sz="2400" dirty="0" smtClean="0">
                <a:latin typeface="Bahnschrift" panose="020B0502040204020203" pitchFamily="34" charset="0"/>
              </a:rPr>
              <a:t>)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01956" y="7968958"/>
            <a:ext cx="3520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" panose="020B0502040204020203" pitchFamily="34" charset="0"/>
              </a:rPr>
              <a:t>Rain Rate (mm/</a:t>
            </a:r>
            <a:r>
              <a:rPr lang="en-US" sz="2400" dirty="0" err="1" smtClean="0">
                <a:latin typeface="Bahnschrift" panose="020B0502040204020203" pitchFamily="34" charset="0"/>
              </a:rPr>
              <a:t>hr</a:t>
            </a:r>
            <a:r>
              <a:rPr lang="en-US" sz="2400" dirty="0" smtClean="0">
                <a:latin typeface="Bahnschrift" panose="020B0502040204020203" pitchFamily="34" charset="0"/>
              </a:rPr>
              <a:t>)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90787" y="2112329"/>
            <a:ext cx="5997156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Bahnschrift" panose="020B0502040204020203" pitchFamily="34" charset="0"/>
              </a:rPr>
              <a:t>“Modified Model” </a:t>
            </a:r>
          </a:p>
          <a:p>
            <a:pPr algn="ctr"/>
            <a:r>
              <a:rPr lang="en-US" sz="2800" i="1" dirty="0">
                <a:latin typeface="Bahnschrift" panose="020B0502040204020203" pitchFamily="34" charset="0"/>
              </a:rPr>
              <a:t>i</a:t>
            </a:r>
            <a:r>
              <a:rPr lang="en-US" sz="2800" i="1" dirty="0" smtClean="0">
                <a:latin typeface="Bahnschrift" panose="020B0502040204020203" pitchFamily="34" charset="0"/>
              </a:rPr>
              <a:t>ncludes full rain sensible heat term</a:t>
            </a:r>
            <a:endParaRPr lang="en-US" sz="1800" i="1" dirty="0">
              <a:latin typeface="Bahnschrift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0754" y="2964299"/>
            <a:ext cx="1140541" cy="314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288135" y="5239532"/>
            <a:ext cx="421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ahnschrift" panose="020B0502040204020203" pitchFamily="34" charset="0"/>
              </a:rPr>
              <a:t>Model – Observed (°C)</a:t>
            </a:r>
            <a:endParaRPr lang="en-US" sz="2800" dirty="0">
              <a:latin typeface="Bahnschrif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608522" y="2112329"/>
                <a:ext cx="6326027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 smtClean="0">
                    <a:latin typeface="Bahnschrift" panose="020B0502040204020203" pitchFamily="34" charset="0"/>
                  </a:rPr>
                  <a:t>“Original Model” </a:t>
                </a:r>
              </a:p>
              <a:p>
                <a:pPr algn="ctr"/>
                <a:r>
                  <a:rPr lang="en-US" sz="2800" i="1" dirty="0" smtClean="0">
                    <a:latin typeface="Bahnschrift" panose="020B0502040204020203" pitchFamily="34" charset="0"/>
                  </a:rPr>
                  <a:t>scales rain sensible heat by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</m:d>
                      </m:e>
                    </m:d>
                  </m:oMath>
                </a14:m>
                <a:endParaRPr lang="en-US" sz="2400" i="1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522" y="2112329"/>
                <a:ext cx="6326027" cy="1015663"/>
              </a:xfrm>
              <a:prstGeom prst="rect">
                <a:avLst/>
              </a:prstGeom>
              <a:blipFill>
                <a:blip r:embed="rId5"/>
                <a:stretch>
                  <a:fillRect l="-1541" t="-7831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70138" y="8588286"/>
                <a:ext cx="520023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latin typeface="Bahnschrift" panose="020B0502040204020203" pitchFamily="34" charset="0"/>
                  </a:rPr>
                  <a:t>Systematically over-predicts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𝒔𝒌𝒊𝒏</m:t>
                        </m:r>
                      </m:sub>
                    </m:sSub>
                  </m:oMath>
                </a14:m>
                <a:r>
                  <a:rPr lang="en-US" sz="2800" b="1" dirty="0" smtClean="0">
                    <a:latin typeface="Bahnschrift" panose="020B0502040204020203" pitchFamily="34" charset="0"/>
                  </a:rPr>
                  <a:t> with increasing rain rate</a:t>
                </a:r>
                <a:endParaRPr lang="en-US" sz="2800" b="1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138" y="8588286"/>
                <a:ext cx="5200236" cy="954107"/>
              </a:xfrm>
              <a:prstGeom prst="rect">
                <a:avLst/>
              </a:prstGeom>
              <a:blipFill>
                <a:blip r:embed="rId6"/>
                <a:stretch>
                  <a:fillRect l="-2462" t="-70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0088921" y="8588286"/>
            <a:ext cx="5200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ahnschrift" panose="020B0502040204020203" pitchFamily="34" charset="0"/>
              </a:rPr>
              <a:t>Consistent with observations below ~100mm/</a:t>
            </a:r>
            <a:r>
              <a:rPr lang="en-US" sz="2800" b="1" dirty="0" err="1" smtClean="0">
                <a:latin typeface="Bahnschrift" panose="020B0502040204020203" pitchFamily="34" charset="0"/>
              </a:rPr>
              <a:t>hr</a:t>
            </a:r>
            <a:endParaRPr lang="en-US" sz="2800" b="1" dirty="0">
              <a:latin typeface="Bahnschrift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7320294"/>
            <a:ext cx="18298906" cy="110799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1"/>
                </a:solidFill>
                <a:latin typeface="Bahnschrift" panose="020B0502040204020203" pitchFamily="34" charset="0"/>
              </a:rPr>
              <a:t>r</a:t>
            </a:r>
            <a:r>
              <a:rPr lang="en-US" sz="6600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ain </a:t>
            </a:r>
            <a:r>
              <a:rPr lang="en-US" sz="6600" dirty="0">
                <a:solidFill>
                  <a:schemeClr val="accent1"/>
                </a:solidFill>
                <a:latin typeface="Bahnschrift" panose="020B0502040204020203" pitchFamily="34" charset="0"/>
              </a:rPr>
              <a:t>s</a:t>
            </a:r>
            <a:r>
              <a:rPr lang="en-US" sz="6600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ensible </a:t>
            </a:r>
            <a:r>
              <a:rPr lang="en-US" sz="6600" dirty="0">
                <a:solidFill>
                  <a:schemeClr val="accent1"/>
                </a:solidFill>
                <a:latin typeface="Bahnschrift" panose="020B0502040204020203" pitchFamily="34" charset="0"/>
              </a:rPr>
              <a:t>h</a:t>
            </a:r>
            <a:r>
              <a:rPr lang="en-US" sz="6600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eat term is crucial</a:t>
            </a:r>
            <a:endParaRPr lang="en-US" sz="6600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61703" y="9742831"/>
            <a:ext cx="12495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dirty="0">
                <a:latin typeface="Bahnschrift Light SemiCondensed" panose="020B0502040204020203" pitchFamily="34" charset="0"/>
              </a:rPr>
              <a:t>Witte, C. R., Zappa, C. J., &amp; Edson, J. B. (2023). The Response of Ocean Skin Temperature to Rain: Observations and Implications for Parameterization of Rain-Induced Fluxes. </a:t>
            </a:r>
            <a:r>
              <a:rPr lang="en-US" altLang="en-US" i="1" dirty="0">
                <a:latin typeface="Bahnschrift Light SemiCondensed" panose="020B0502040204020203" pitchFamily="34" charset="0"/>
              </a:rPr>
              <a:t>Journal of Geophysical Research: Oceans, 128</a:t>
            </a:r>
            <a:r>
              <a:rPr lang="en-US" altLang="en-US" dirty="0">
                <a:latin typeface="Bahnschrift Light SemiCondensed" panose="020B0502040204020203" pitchFamily="34" charset="0"/>
              </a:rPr>
              <a:t>(1), e2022JC019146. https://doi.org/10.1029/2022JC019146</a:t>
            </a:r>
            <a:endParaRPr lang="en-US" altLang="en-US" i="1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Model Evaluation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452" y="1250789"/>
            <a:ext cx="5593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COARE 3.5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9729" y="7968958"/>
            <a:ext cx="3520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" panose="020B0502040204020203" pitchFamily="34" charset="0"/>
              </a:rPr>
              <a:t>Rain Rate (mm/</a:t>
            </a:r>
            <a:r>
              <a:rPr lang="en-US" sz="2400" dirty="0" err="1" smtClean="0">
                <a:latin typeface="Bahnschrift" panose="020B0502040204020203" pitchFamily="34" charset="0"/>
              </a:rPr>
              <a:t>hr</a:t>
            </a:r>
            <a:r>
              <a:rPr lang="en-US" sz="2400" dirty="0" smtClean="0">
                <a:latin typeface="Bahnschrift" panose="020B0502040204020203" pitchFamily="34" charset="0"/>
              </a:rPr>
              <a:t>)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01956" y="7968958"/>
            <a:ext cx="3520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" panose="020B0502040204020203" pitchFamily="34" charset="0"/>
              </a:rPr>
              <a:t>Rain Rate (mm/</a:t>
            </a:r>
            <a:r>
              <a:rPr lang="en-US" sz="2400" dirty="0" err="1" smtClean="0">
                <a:latin typeface="Bahnschrift" panose="020B0502040204020203" pitchFamily="34" charset="0"/>
              </a:rPr>
              <a:t>hr</a:t>
            </a:r>
            <a:r>
              <a:rPr lang="en-US" sz="2400" dirty="0" smtClean="0">
                <a:latin typeface="Bahnschrift" panose="020B0502040204020203" pitchFamily="34" charset="0"/>
              </a:rPr>
              <a:t>)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04976" y="2112329"/>
            <a:ext cx="5368777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Bahnschrift" panose="020B0502040204020203" pitchFamily="34" charset="0"/>
              </a:rPr>
              <a:t>“Modified” COARE3.5 </a:t>
            </a:r>
          </a:p>
          <a:p>
            <a:pPr algn="ctr"/>
            <a:r>
              <a:rPr lang="en-US" sz="2800" i="1" dirty="0">
                <a:latin typeface="Bahnschrift" panose="020B0502040204020203" pitchFamily="34" charset="0"/>
              </a:rPr>
              <a:t>i</a:t>
            </a:r>
            <a:r>
              <a:rPr lang="en-US" sz="2800" i="1" dirty="0" smtClean="0">
                <a:latin typeface="Bahnschrift" panose="020B0502040204020203" pitchFamily="34" charset="0"/>
              </a:rPr>
              <a:t>ncludes rain sensible heat term</a:t>
            </a:r>
            <a:endParaRPr lang="en-US" sz="1800" i="1" dirty="0">
              <a:latin typeface="Bahnschrift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0754" y="2964299"/>
            <a:ext cx="1140541" cy="314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288135" y="5239532"/>
            <a:ext cx="421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ahnschrift" panose="020B0502040204020203" pitchFamily="34" charset="0"/>
              </a:rPr>
              <a:t>Model – Observed (°C)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6425" y="2112329"/>
            <a:ext cx="3150221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Bahnschrift" panose="020B0502040204020203" pitchFamily="34" charset="0"/>
              </a:rPr>
              <a:t>Base COARE3.5 </a:t>
            </a:r>
          </a:p>
          <a:p>
            <a:pPr algn="ctr"/>
            <a:r>
              <a:rPr lang="en-US" sz="2800" i="1" dirty="0">
                <a:latin typeface="Bahnschrift" panose="020B0502040204020203" pitchFamily="34" charset="0"/>
              </a:rPr>
              <a:t>n</a:t>
            </a:r>
            <a:r>
              <a:rPr lang="en-US" sz="2800" i="1" dirty="0" smtClean="0">
                <a:latin typeface="Bahnschrift" panose="020B0502040204020203" pitchFamily="34" charset="0"/>
              </a:rPr>
              <a:t>o rain physics</a:t>
            </a:r>
            <a:endParaRPr lang="en-US" sz="2400" i="1" dirty="0">
              <a:latin typeface="Bahnschrift" panose="020B0502040204020203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8430" r="49414" b="43243"/>
          <a:stretch/>
        </p:blipFill>
        <p:spPr>
          <a:xfrm>
            <a:off x="2831690" y="3215148"/>
            <a:ext cx="12811153" cy="4896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70138" y="8588286"/>
                <a:ext cx="520023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latin typeface="Bahnschrift" panose="020B0502040204020203" pitchFamily="34" charset="0"/>
                  </a:rPr>
                  <a:t>Systematically over-predicts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𝒔𝒌𝒊𝒏</m:t>
                        </m:r>
                      </m:sub>
                    </m:sSub>
                  </m:oMath>
                </a14:m>
                <a:r>
                  <a:rPr lang="en-US" sz="2800" b="1" dirty="0" smtClean="0">
                    <a:latin typeface="Bahnschrift" panose="020B0502040204020203" pitchFamily="34" charset="0"/>
                  </a:rPr>
                  <a:t> with increasing rain rate</a:t>
                </a:r>
                <a:endParaRPr lang="en-US" sz="2800" b="1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138" y="8588286"/>
                <a:ext cx="5200236" cy="954107"/>
              </a:xfrm>
              <a:prstGeom prst="rect">
                <a:avLst/>
              </a:prstGeom>
              <a:blipFill>
                <a:blip r:embed="rId4"/>
                <a:stretch>
                  <a:fillRect l="-2462" t="-70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0088921" y="8588286"/>
            <a:ext cx="5200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ahnschrift" panose="020B0502040204020203" pitchFamily="34" charset="0"/>
              </a:rPr>
              <a:t>Consistent with observations below ~</a:t>
            </a:r>
            <a:r>
              <a:rPr lang="en-US" sz="2800" b="1" dirty="0">
                <a:latin typeface="Bahnschrift" panose="020B0502040204020203" pitchFamily="34" charset="0"/>
              </a:rPr>
              <a:t>5</a:t>
            </a:r>
            <a:r>
              <a:rPr lang="en-US" sz="2800" b="1" dirty="0" smtClean="0">
                <a:latin typeface="Bahnschrift" panose="020B0502040204020203" pitchFamily="34" charset="0"/>
              </a:rPr>
              <a:t>0mm/</a:t>
            </a:r>
            <a:r>
              <a:rPr lang="en-US" sz="2800" b="1" dirty="0" err="1" smtClean="0">
                <a:latin typeface="Bahnschrift" panose="020B0502040204020203" pitchFamily="34" charset="0"/>
              </a:rPr>
              <a:t>hr</a:t>
            </a:r>
            <a:endParaRPr lang="en-US" sz="2800" b="1" dirty="0">
              <a:latin typeface="Bahnschrif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0906" y="7391379"/>
            <a:ext cx="18298906" cy="212365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this modification is being used!</a:t>
            </a:r>
          </a:p>
          <a:p>
            <a:pPr algn="ctr"/>
            <a:r>
              <a:rPr lang="en-US" sz="6600" dirty="0" smtClean="0">
                <a:solidFill>
                  <a:schemeClr val="accent1"/>
                </a:solidFill>
                <a:latin typeface="Bahnschrift" panose="020B0502040204020203" pitchFamily="34" charset="0"/>
              </a:rPr>
              <a:t>currently in CESM2, soon in GISS GCM</a:t>
            </a:r>
            <a:endParaRPr lang="en-US" sz="6600" dirty="0">
              <a:solidFill>
                <a:schemeClr val="accent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61703" y="9742831"/>
            <a:ext cx="12495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dirty="0">
                <a:latin typeface="Bahnschrift Light SemiCondensed" panose="020B0502040204020203" pitchFamily="34" charset="0"/>
              </a:rPr>
              <a:t>Witte, C. R., Zappa, C. J., &amp; Edson, J. B. (2023). The Response of Ocean Skin Temperature to Rain: Observations and Implications for Parameterization of Rain-Induced Fluxes. </a:t>
            </a:r>
            <a:r>
              <a:rPr lang="en-US" altLang="en-US" i="1" dirty="0">
                <a:latin typeface="Bahnschrift Light SemiCondensed" panose="020B0502040204020203" pitchFamily="34" charset="0"/>
              </a:rPr>
              <a:t>Journal of Geophysical Research: Oceans, 128</a:t>
            </a:r>
            <a:r>
              <a:rPr lang="en-US" altLang="en-US" dirty="0">
                <a:latin typeface="Bahnschrift Light SemiCondensed" panose="020B0502040204020203" pitchFamily="34" charset="0"/>
              </a:rPr>
              <a:t>(1), e2022JC019146. https://doi.org/10.1029/2022JC019146</a:t>
            </a:r>
            <a:endParaRPr lang="en-US" altLang="en-US" i="1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Wind Influence</a:t>
            </a:r>
            <a:endParaRPr lang="en-US" sz="5400" b="1" dirty="0">
              <a:solidFill>
                <a:srgbClr val="0E3B99"/>
              </a:solidFill>
              <a:latin typeface="Bahnschrift" panose="020B0502040204020203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61703" y="9742831"/>
            <a:ext cx="12495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dirty="0">
                <a:latin typeface="Bahnschrift Light SemiCondensed" panose="020B0502040204020203" pitchFamily="34" charset="0"/>
              </a:rPr>
              <a:t>Witte, C. R., Zappa, C. J., &amp; Edson, J. B. (2023). The Response of Ocean Skin Temperature to Rain: Observations and Implications for Parameterization of Rain-Induced Fluxes. </a:t>
            </a:r>
            <a:r>
              <a:rPr lang="en-US" altLang="en-US" i="1" dirty="0">
                <a:latin typeface="Bahnschrift Light SemiCondensed" panose="020B0502040204020203" pitchFamily="34" charset="0"/>
              </a:rPr>
              <a:t>Journal of Geophysical Research: Oceans, 128</a:t>
            </a:r>
            <a:r>
              <a:rPr lang="en-US" altLang="en-US" dirty="0">
                <a:latin typeface="Bahnschrift Light SemiCondensed" panose="020B0502040204020203" pitchFamily="34" charset="0"/>
              </a:rPr>
              <a:t>(1), e2022JC019146. https://doi.org/10.1029/2022JC019146</a:t>
            </a:r>
            <a:endParaRPr lang="en-US" altLang="en-US" i="1" dirty="0">
              <a:latin typeface="Bahnschrift Light SemiCondensed" panose="020B0502040204020203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933437" y="1627125"/>
            <a:ext cx="13625652" cy="7281009"/>
            <a:chOff x="2381566" y="1197243"/>
            <a:chExt cx="10237154" cy="547033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06" r="57277"/>
            <a:stretch/>
          </p:blipFill>
          <p:spPr>
            <a:xfrm>
              <a:off x="2381566" y="1197243"/>
              <a:ext cx="5979609" cy="547033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097289" y="2149813"/>
              <a:ext cx="3482502" cy="398834"/>
              <a:chOff x="5661498" y="2149813"/>
              <a:chExt cx="3482502" cy="398834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5661498" y="2344366"/>
                <a:ext cx="3482502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661498" y="2149813"/>
                <a:ext cx="0" cy="3988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8587470" y="2081719"/>
              <a:ext cx="4031250" cy="117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tx1"/>
                  </a:solidFill>
                  <a:latin typeface="Bahnschrift Light SemiCondensed" panose="020B0502040204020203" pitchFamily="34" charset="0"/>
                </a:rPr>
                <a:t>Typical value of cool-skin correction in winds &gt; 6 m/s</a:t>
              </a:r>
            </a:p>
            <a:p>
              <a:r>
                <a:rPr lang="en-US" sz="3200" i="1" dirty="0" smtClean="0">
                  <a:solidFill>
                    <a:schemeClr val="tx1"/>
                  </a:solidFill>
                  <a:latin typeface="Bahnschrift Light SemiCondensed" panose="020B0502040204020203" pitchFamily="34" charset="0"/>
                </a:rPr>
                <a:t>(Donlon et al., 2002)</a:t>
              </a:r>
              <a:endParaRPr lang="en-US" sz="3200" i="1" dirty="0">
                <a:solidFill>
                  <a:schemeClr val="tx1"/>
                </a:solidFill>
                <a:latin typeface="Bahnschrift Light SemiCondensed" panose="020B0502040204020203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562600" y="1627125"/>
            <a:ext cx="701040" cy="53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154524" y="1282127"/>
            <a:ext cx="13253853" cy="8217812"/>
            <a:chOff x="1666474" y="1327082"/>
            <a:chExt cx="8835902" cy="5478541"/>
          </a:xfrm>
        </p:grpSpPr>
        <p:grpSp>
          <p:nvGrpSpPr>
            <p:cNvPr id="9" name="Group 8"/>
            <p:cNvGrpSpPr/>
            <p:nvPr/>
          </p:nvGrpSpPr>
          <p:grpSpPr>
            <a:xfrm>
              <a:off x="1666474" y="1327082"/>
              <a:ext cx="8835902" cy="5478541"/>
              <a:chOff x="1666474" y="1327082"/>
              <a:chExt cx="8835902" cy="547854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66474" y="1585609"/>
                <a:ext cx="8835902" cy="5220014"/>
                <a:chOff x="1666474" y="1605929"/>
                <a:chExt cx="8835902" cy="522001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673" b="51729"/>
                <a:stretch/>
              </p:blipFill>
              <p:spPr>
                <a:xfrm>
                  <a:off x="1666474" y="1605929"/>
                  <a:ext cx="8835902" cy="4925696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5697" b="1119"/>
                <a:stretch/>
              </p:blipFill>
              <p:spPr>
                <a:xfrm>
                  <a:off x="1666474" y="6474251"/>
                  <a:ext cx="8835902" cy="351692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/>
              <p:cNvSpPr/>
              <p:nvPr/>
            </p:nvSpPr>
            <p:spPr>
              <a:xfrm>
                <a:off x="3566160" y="1327082"/>
                <a:ext cx="355600" cy="2637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8361680" y="5140960"/>
              <a:ext cx="118872" cy="118872"/>
            </a:xfrm>
            <a:prstGeom prst="ellipse">
              <a:avLst/>
            </a:prstGeom>
            <a:solidFill>
              <a:srgbClr val="DB43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1" name="Oval 10"/>
            <p:cNvSpPr/>
            <p:nvPr/>
          </p:nvSpPr>
          <p:spPr>
            <a:xfrm>
              <a:off x="8371840" y="5466080"/>
              <a:ext cx="118872" cy="118872"/>
            </a:xfrm>
            <a:prstGeom prst="ellipse">
              <a:avLst/>
            </a:prstGeom>
            <a:solidFill>
              <a:srgbClr val="1F77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cxnSp>
        <p:nvCxnSpPr>
          <p:cNvPr id="13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Skin – Bulk Temperature Difference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61703" y="9742831"/>
            <a:ext cx="12495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dirty="0">
                <a:latin typeface="Bahnschrift Light SemiCondensed" panose="020B0502040204020203" pitchFamily="34" charset="0"/>
              </a:rPr>
              <a:t>Witte, C. R., Zappa, C. J., &amp; Edson, J. B. (2023). The Response of Ocean Skin Temperature to Rain: Observations and Implications for Parameterization of Rain-Induced Fluxes. </a:t>
            </a:r>
            <a:r>
              <a:rPr lang="en-US" altLang="en-US" i="1" dirty="0">
                <a:latin typeface="Bahnschrift Light SemiCondensed" panose="020B0502040204020203" pitchFamily="34" charset="0"/>
              </a:rPr>
              <a:t>Journal of Geophysical Research: Oceans, 128</a:t>
            </a:r>
            <a:r>
              <a:rPr lang="en-US" altLang="en-US" dirty="0">
                <a:latin typeface="Bahnschrift Light SemiCondensed" panose="020B0502040204020203" pitchFamily="34" charset="0"/>
              </a:rPr>
              <a:t>(1), e2022JC019146. https://doi.org/10.1029/2022JC019146</a:t>
            </a:r>
            <a:endParaRPr lang="en-US" altLang="en-US" i="1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0" b="6090"/>
          <a:stretch/>
        </p:blipFill>
        <p:spPr>
          <a:xfrm>
            <a:off x="0" y="2770"/>
            <a:ext cx="18288000" cy="10287000"/>
          </a:xfrm>
          <a:prstGeom prst="rect">
            <a:avLst/>
          </a:prstGeom>
        </p:spPr>
      </p:pic>
      <p:sp>
        <p:nvSpPr>
          <p:cNvPr id="5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Take Home Messages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44323" y="3098721"/>
            <a:ext cx="17562323" cy="7012857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100000"/>
              <a:buFont typeface="Bahnschrift SemiCondensed" panose="020B0502040204020203" pitchFamily="34" charset="0"/>
              <a:buChar char="»"/>
            </a:pPr>
            <a:r>
              <a:rPr lang="en-US" sz="4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modified a model </a:t>
            </a:r>
            <a:r>
              <a:rPr lang="en-US" sz="4000" dirty="0">
                <a:solidFill>
                  <a:schemeClr val="accent1"/>
                </a:solidFill>
                <a:latin typeface="Bahnschrift SemiCondensed" panose="020B0502040204020203" pitchFamily="34" charset="0"/>
              </a:rPr>
              <a:t>to reliably predict skin temperature during rain </a:t>
            </a:r>
            <a:r>
              <a:rPr lang="en-US" sz="4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events</a:t>
            </a:r>
            <a:br>
              <a:rPr lang="en-US" sz="4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</a:br>
            <a:r>
              <a:rPr lang="en-US" sz="4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 </a:t>
            </a:r>
            <a:br>
              <a:rPr lang="en-US" sz="4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</a:br>
            <a:r>
              <a:rPr lang="en-US" sz="4000" dirty="0">
                <a:solidFill>
                  <a:schemeClr val="accent1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4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/>
            </a:r>
            <a:br>
              <a:rPr lang="en-US" sz="4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</a:br>
            <a:r>
              <a:rPr lang="en-US" sz="2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10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 </a:t>
            </a:r>
            <a:endParaRPr lang="en-US" sz="2400" dirty="0">
              <a:solidFill>
                <a:schemeClr val="accent1"/>
              </a:solidFill>
              <a:latin typeface="Bahnschrift SemiCondensed" panose="020B0502040204020203" pitchFamily="34" charset="0"/>
            </a:endParaRPr>
          </a:p>
          <a:p>
            <a:pPr>
              <a:buClr>
                <a:schemeClr val="accent3"/>
              </a:buClr>
              <a:buSzPct val="100000"/>
              <a:buFont typeface="Bahnschrift SemiCondensed" panose="020B0502040204020203" pitchFamily="34" charset="0"/>
              <a:buChar char="»"/>
            </a:pPr>
            <a:r>
              <a:rPr lang="en-US" sz="4000" dirty="0">
                <a:solidFill>
                  <a:schemeClr val="accent3"/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4000" dirty="0" smtClean="0">
                <a:solidFill>
                  <a:schemeClr val="accent3"/>
                </a:solidFill>
                <a:latin typeface="Bahnschrift SemiCondensed" panose="020B0502040204020203" pitchFamily="34" charset="0"/>
              </a:rPr>
              <a:t>ain sensible </a:t>
            </a:r>
            <a:r>
              <a:rPr lang="en-US" sz="4000" dirty="0">
                <a:solidFill>
                  <a:schemeClr val="accent3"/>
                </a:solidFill>
                <a:latin typeface="Bahnschrift SemiCondensed" panose="020B0502040204020203" pitchFamily="34" charset="0"/>
              </a:rPr>
              <a:t>heat </a:t>
            </a:r>
            <a:r>
              <a:rPr lang="en-US" sz="4000" dirty="0" smtClean="0">
                <a:solidFill>
                  <a:schemeClr val="accent3"/>
                </a:solidFill>
                <a:latin typeface="Bahnschrift SemiCondensed" panose="020B0502040204020203" pitchFamily="34" charset="0"/>
              </a:rPr>
              <a:t>is key</a:t>
            </a:r>
          </a:p>
          <a:p>
            <a:pPr lvl="1">
              <a:buClr>
                <a:schemeClr val="accent3"/>
              </a:buClr>
              <a:buSzPct val="100000"/>
              <a:buFont typeface="Bahnschrift SemiCondensed" panose="020B0502040204020203" pitchFamily="34" charset="0"/>
              <a:buChar char="»"/>
            </a:pPr>
            <a:r>
              <a:rPr lang="en-US" sz="3600" dirty="0" smtClean="0">
                <a:solidFill>
                  <a:schemeClr val="accent3"/>
                </a:solidFill>
                <a:latin typeface="Bahnschrift SemiCondensed" panose="020B0502040204020203" pitchFamily="34" charset="0"/>
              </a:rPr>
              <a:t>adding to </a:t>
            </a:r>
            <a:r>
              <a:rPr lang="en-US" sz="3600" dirty="0">
                <a:solidFill>
                  <a:schemeClr val="accent3"/>
                </a:solidFill>
                <a:latin typeface="Bahnschrift SemiCondensed" panose="020B0502040204020203" pitchFamily="34" charset="0"/>
              </a:rPr>
              <a:t>surface heat </a:t>
            </a:r>
            <a:r>
              <a:rPr lang="en-US" sz="3600" dirty="0" smtClean="0">
                <a:solidFill>
                  <a:schemeClr val="accent3"/>
                </a:solidFill>
                <a:latin typeface="Bahnschrift SemiCondensed" panose="020B0502040204020203" pitchFamily="34" charset="0"/>
              </a:rPr>
              <a:t>budget </a:t>
            </a:r>
            <a:br>
              <a:rPr lang="en-US" sz="3600" dirty="0" smtClean="0">
                <a:solidFill>
                  <a:schemeClr val="accent3"/>
                </a:solidFill>
                <a:latin typeface="Bahnschrift SemiCondensed" panose="020B0502040204020203" pitchFamily="34" charset="0"/>
              </a:rPr>
            </a:br>
            <a:r>
              <a:rPr lang="en-US" sz="3600" dirty="0" smtClean="0">
                <a:solidFill>
                  <a:schemeClr val="accent3"/>
                </a:solidFill>
                <a:latin typeface="Bahnschrift SemiCondensed" panose="020B0502040204020203" pitchFamily="34" charset="0"/>
              </a:rPr>
              <a:t>captures most of the effect</a:t>
            </a:r>
            <a:r>
              <a:rPr lang="en-US" sz="4400" dirty="0" smtClean="0">
                <a:solidFill>
                  <a:schemeClr val="accent3"/>
                </a:solidFill>
                <a:latin typeface="Bahnschrift SemiCondensed" panose="020B0502040204020203" pitchFamily="34" charset="0"/>
              </a:rPr>
              <a:t/>
            </a:r>
            <a:br>
              <a:rPr lang="en-US" sz="4400" dirty="0" smtClean="0">
                <a:solidFill>
                  <a:schemeClr val="accent3"/>
                </a:solidFill>
                <a:latin typeface="Bahnschrift SemiCondensed" panose="020B0502040204020203" pitchFamily="34" charset="0"/>
              </a:rPr>
            </a:br>
            <a:endParaRPr lang="en-US" sz="4400" dirty="0">
              <a:solidFill>
                <a:schemeClr val="accent3"/>
              </a:solidFill>
              <a:latin typeface="Bahnschrift SemiCondensed" panose="020B0502040204020203" pitchFamily="34" charset="0"/>
            </a:endParaRPr>
          </a:p>
          <a:p>
            <a:pPr>
              <a:buClr>
                <a:schemeClr val="accent3">
                  <a:lumMod val="20000"/>
                  <a:lumOff val="80000"/>
                </a:schemeClr>
              </a:buClr>
              <a:buSzPct val="100000"/>
              <a:buFont typeface="Bahnschrift SemiCondensed" panose="020B0502040204020203" pitchFamily="34" charset="0"/>
              <a:buChar char="»"/>
            </a:pPr>
            <a:r>
              <a:rPr lang="en-US" sz="4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model physics is ineffective </a:t>
            </a:r>
            <a:br>
              <a:rPr lang="en-US" sz="4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</a:br>
            <a:r>
              <a:rPr lang="en-US" sz="4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at very high rain rates </a:t>
            </a:r>
          </a:p>
          <a:p>
            <a:pPr lvl="1"/>
            <a:endParaRPr lang="en-US" dirty="0">
              <a:latin typeface="Bahnschrift SemiCondensed" panose="020B0502040204020203" pitchFamily="34" charset="0"/>
            </a:endParaRPr>
          </a:p>
        </p:txBody>
      </p:sp>
      <p:sp>
        <p:nvSpPr>
          <p:cNvPr id="6" name="Google Shape;98;p1"/>
          <p:cNvSpPr txBox="1"/>
          <p:nvPr/>
        </p:nvSpPr>
        <p:spPr>
          <a:xfrm>
            <a:off x="15887700" y="9993199"/>
            <a:ext cx="2283093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smtClean="0">
                <a:solidFill>
                  <a:schemeClr val="bg1"/>
                </a:solidFill>
                <a:latin typeface="Bahnschrift Light" panose="020B0502040204020203" pitchFamily="34" charset="0"/>
                <a:ea typeface="Montserrat"/>
                <a:cs typeface="Montserrat"/>
                <a:sym typeface="Montserrat"/>
              </a:rPr>
              <a:t>C. Witte</a:t>
            </a:r>
            <a:endParaRPr sz="1000" i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64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/>
        </p:blipFill>
        <p:spPr>
          <a:xfrm>
            <a:off x="0" y="-2556"/>
            <a:ext cx="18292544" cy="10289556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9852660" y="2151680"/>
            <a:ext cx="8298180" cy="2443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>
                <a:solidFill>
                  <a:schemeClr val="accent1"/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54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ain is near atmospheric wet bulb temperature – almost always </a:t>
            </a:r>
            <a:r>
              <a:rPr lang="en-US" sz="5400" b="1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colder than the ocean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0698480" y="6068019"/>
            <a:ext cx="7452360" cy="17604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ain is </a:t>
            </a:r>
            <a:r>
              <a:rPr lang="en-US" sz="5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freshwater</a:t>
            </a:r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 – dominant buoyancy effect 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9379684" y="4907875"/>
            <a:ext cx="8771156" cy="824269"/>
          </a:xfrm>
          <a:prstGeom prst="rect">
            <a:avLst/>
          </a:prstGeom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 smtClean="0">
                <a:solidFill>
                  <a:schemeClr val="accent2"/>
                </a:solidFill>
                <a:effectLst>
                  <a:reflection blurRad="127000" stA="55000" endA="300" endPos="73000" dist="12700" dir="5400000" sy="-100000" algn="bl" rotWithShape="0"/>
                </a:effectLst>
                <a:latin typeface="Bahnschrift SemiCondensed" panose="020B0502040204020203" pitchFamily="34" charset="0"/>
              </a:rPr>
              <a:t>stable cool fresh surface layer</a:t>
            </a:r>
            <a:endParaRPr lang="en-US" sz="5400" dirty="0">
              <a:solidFill>
                <a:schemeClr val="accent2"/>
              </a:solidFill>
              <a:effectLst>
                <a:reflection blurRad="127000" stA="55000" endA="300" endPos="73000" dist="12700" dir="5400000" sy="-100000" algn="bl" rotWithShape="0"/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7" name="Google Shape;98;p1"/>
          <p:cNvSpPr txBox="1"/>
          <p:nvPr/>
        </p:nvSpPr>
        <p:spPr>
          <a:xfrm>
            <a:off x="15887700" y="9993199"/>
            <a:ext cx="2283093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smtClean="0">
                <a:solidFill>
                  <a:schemeClr val="bg1"/>
                </a:solidFill>
                <a:latin typeface="Bahnschrift Light" panose="020B0502040204020203" pitchFamily="34" charset="0"/>
                <a:ea typeface="Montserrat"/>
                <a:cs typeface="Montserrat"/>
                <a:sym typeface="Montserrat"/>
              </a:rPr>
              <a:t>C. Witte</a:t>
            </a:r>
            <a:endParaRPr sz="1000" i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2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colorTemperature colorTemp="64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/>
        </p:blipFill>
        <p:spPr>
          <a:xfrm>
            <a:off x="0" y="-2556"/>
            <a:ext cx="18292544" cy="102895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94435" y="674370"/>
            <a:ext cx="48499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35" y="742282"/>
            <a:ext cx="4849984" cy="86248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94435" y="8452770"/>
            <a:ext cx="4849983" cy="914400"/>
          </a:xfrm>
          <a:prstGeom prst="rect">
            <a:avLst/>
          </a:prstGeom>
          <a:solidFill>
            <a:srgbClr val="0DA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04210" y="1656682"/>
            <a:ext cx="4640208" cy="2733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mm layer where </a:t>
            </a:r>
            <a:r>
              <a:rPr lang="en-US" b="1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molecular conduction dominates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ocean </a:t>
            </a:r>
            <a:r>
              <a:rPr lang="en-US" dirty="0">
                <a:solidFill>
                  <a:schemeClr val="accent2"/>
                </a:solidFill>
                <a:latin typeface="Bahnschrift SemiCondensed" panose="020B0502040204020203" pitchFamily="34" charset="0"/>
              </a:rPr>
              <a:t>is </a:t>
            </a:r>
            <a:r>
              <a:rPr lang="en-US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usually </a:t>
            </a:r>
            <a:r>
              <a:rPr lang="en-US" b="1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losing </a:t>
            </a:r>
            <a:r>
              <a:rPr lang="en-US" b="1" dirty="0">
                <a:solidFill>
                  <a:schemeClr val="accent2"/>
                </a:solidFill>
                <a:latin typeface="Bahnschrift SemiCondensed" panose="020B0502040204020203" pitchFamily="34" charset="0"/>
              </a:rPr>
              <a:t>heat to the atmosphere </a:t>
            </a:r>
            <a:r>
              <a:rPr lang="en-US" dirty="0">
                <a:solidFill>
                  <a:schemeClr val="accent2"/>
                </a:solidFill>
                <a:latin typeface="Bahnschrift SemiCondensed" panose="020B0502040204020203" pitchFamily="34" charset="0"/>
              </a:rPr>
              <a:t>– cool </a:t>
            </a:r>
            <a:r>
              <a:rPr lang="en-US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skin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intermittently disrupted, </a:t>
            </a:r>
            <a:r>
              <a:rPr lang="en-US" dirty="0">
                <a:solidFill>
                  <a:schemeClr val="accent2"/>
                </a:solidFill>
                <a:latin typeface="Bahnschrift SemiCondensed" panose="020B0502040204020203" pitchFamily="34" charset="0"/>
              </a:rPr>
              <a:t>reforms in a few </a:t>
            </a:r>
            <a:r>
              <a:rPr lang="en-US" dirty="0" smtClean="0">
                <a:solidFill>
                  <a:schemeClr val="accent2"/>
                </a:solidFill>
                <a:latin typeface="Bahnschrift SemiCondensed" panose="020B0502040204020203" pitchFamily="34" charset="0"/>
              </a:rPr>
              <a:t>seconds</a:t>
            </a:r>
            <a:endParaRPr lang="en-US" dirty="0">
              <a:solidFill>
                <a:schemeClr val="accent2"/>
              </a:solidFill>
              <a:latin typeface="Bahnschrift SemiCondensed" panose="020B0502040204020203" pitchFamily="34" charset="0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2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8" name="Google Shape;90;p1"/>
          <p:cNvSpPr txBox="1"/>
          <p:nvPr/>
        </p:nvSpPr>
        <p:spPr>
          <a:xfrm>
            <a:off x="3120426" y="549872"/>
            <a:ext cx="6632036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dirty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o</a:t>
            </a:r>
            <a:r>
              <a:rPr lang="en-US" sz="5400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cean skin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9852660" y="2151680"/>
            <a:ext cx="8298180" cy="2443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>
                <a:solidFill>
                  <a:schemeClr val="accent1"/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54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ain is near atmospheric wet bulb temperature – almost always </a:t>
            </a:r>
            <a:r>
              <a:rPr lang="en-US" sz="5400" b="1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colder than the ocean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698480" y="6068019"/>
            <a:ext cx="7452360" cy="17604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ain is </a:t>
            </a:r>
            <a:r>
              <a:rPr lang="en-US" sz="5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freshwater</a:t>
            </a:r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 – dominant buoyancy effect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379684" y="4907875"/>
            <a:ext cx="8771156" cy="824269"/>
          </a:xfrm>
          <a:prstGeom prst="rect">
            <a:avLst/>
          </a:prstGeom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 smtClean="0">
                <a:solidFill>
                  <a:schemeClr val="accent2"/>
                </a:solidFill>
                <a:effectLst>
                  <a:reflection blurRad="127000" stA="55000" endA="300" endPos="73000" dist="12700" dir="5400000" sy="-100000" algn="bl" rotWithShape="0"/>
                </a:effectLst>
                <a:latin typeface="Bahnschrift SemiCondensed" panose="020B0502040204020203" pitchFamily="34" charset="0"/>
              </a:rPr>
              <a:t>stable cool fresh surface layer</a:t>
            </a:r>
            <a:endParaRPr lang="en-US" sz="5400" dirty="0">
              <a:solidFill>
                <a:schemeClr val="accent2"/>
              </a:solidFill>
              <a:effectLst>
                <a:reflection blurRad="127000" stA="55000" endA="300" endPos="73000" dist="12700" dir="5400000" sy="-100000" algn="bl" rotWithShape="0"/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11" name="Google Shape;98;p1"/>
          <p:cNvSpPr txBox="1"/>
          <p:nvPr/>
        </p:nvSpPr>
        <p:spPr>
          <a:xfrm>
            <a:off x="15887700" y="9993199"/>
            <a:ext cx="2283093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smtClean="0">
                <a:solidFill>
                  <a:schemeClr val="bg1"/>
                </a:solidFill>
                <a:latin typeface="Bahnschrift Light" panose="020B0502040204020203" pitchFamily="34" charset="0"/>
                <a:ea typeface="Montserrat"/>
                <a:cs typeface="Montserrat"/>
                <a:sym typeface="Montserrat"/>
              </a:rPr>
              <a:t>C. Witte</a:t>
            </a:r>
            <a:endParaRPr sz="1000" i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colorTemperature colorTemp="64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/>
        </p:blipFill>
        <p:spPr>
          <a:xfrm>
            <a:off x="0" y="-2556"/>
            <a:ext cx="18292544" cy="102895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4435" y="685800"/>
            <a:ext cx="48499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35" y="673702"/>
            <a:ext cx="4849983" cy="86248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4435" y="8452770"/>
            <a:ext cx="4849983" cy="914400"/>
          </a:xfrm>
          <a:prstGeom prst="rect">
            <a:avLst/>
          </a:prstGeom>
          <a:solidFill>
            <a:srgbClr val="0DA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0;p1"/>
          <p:cNvSpPr txBox="1"/>
          <p:nvPr/>
        </p:nvSpPr>
        <p:spPr>
          <a:xfrm>
            <a:off x="3108996" y="549872"/>
            <a:ext cx="6632036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large       drops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852660" y="2151680"/>
            <a:ext cx="8298180" cy="2443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>
                <a:solidFill>
                  <a:schemeClr val="accent1"/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54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ain is near atmospheric wet bulb temperature – almost always </a:t>
            </a:r>
            <a:r>
              <a:rPr lang="en-US" sz="5400" b="1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colder than the ocean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698480" y="6068019"/>
            <a:ext cx="7452360" cy="17604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ain is </a:t>
            </a:r>
            <a:r>
              <a:rPr lang="en-US" sz="5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freshwater</a:t>
            </a:r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 – dominant buoyancy effect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379684" y="4907875"/>
            <a:ext cx="8771156" cy="824269"/>
          </a:xfrm>
          <a:prstGeom prst="rect">
            <a:avLst/>
          </a:prstGeom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 smtClean="0">
                <a:solidFill>
                  <a:schemeClr val="accent2"/>
                </a:solidFill>
                <a:effectLst>
                  <a:reflection blurRad="127000" stA="55000" endA="300" endPos="73000" dist="12700" dir="5400000" sy="-100000" algn="bl" rotWithShape="0"/>
                </a:effectLst>
                <a:latin typeface="Bahnschrift SemiCondensed" panose="020B0502040204020203" pitchFamily="34" charset="0"/>
              </a:rPr>
              <a:t>stable cool fresh surface layer</a:t>
            </a:r>
            <a:endParaRPr lang="en-US" sz="5400" dirty="0">
              <a:solidFill>
                <a:schemeClr val="accent2"/>
              </a:solidFill>
              <a:effectLst>
                <a:reflection blurRad="127000" stA="55000" endA="300" endPos="73000" dist="12700" dir="5400000" sy="-100000" algn="bl" rotWithShape="0"/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11" name="Google Shape;98;p1"/>
          <p:cNvSpPr txBox="1"/>
          <p:nvPr/>
        </p:nvSpPr>
        <p:spPr>
          <a:xfrm>
            <a:off x="15887700" y="9993199"/>
            <a:ext cx="2283093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smtClean="0">
                <a:solidFill>
                  <a:schemeClr val="bg1"/>
                </a:solidFill>
                <a:latin typeface="Bahnschrift Light" panose="020B0502040204020203" pitchFamily="34" charset="0"/>
                <a:ea typeface="Montserrat"/>
                <a:cs typeface="Montserrat"/>
                <a:sym typeface="Montserrat"/>
              </a:rPr>
              <a:t>C. Witte</a:t>
            </a:r>
            <a:endParaRPr sz="1000" i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colorTemperature colorTemp="64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/>
        </p:blipFill>
        <p:spPr>
          <a:xfrm>
            <a:off x="0" y="-2556"/>
            <a:ext cx="18292544" cy="10289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4435" y="674370"/>
            <a:ext cx="48499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35" y="719422"/>
            <a:ext cx="4849983" cy="8624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4435" y="8452770"/>
            <a:ext cx="4849983" cy="914400"/>
          </a:xfrm>
          <a:prstGeom prst="rect">
            <a:avLst/>
          </a:prstGeom>
          <a:solidFill>
            <a:srgbClr val="0DA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0;p1"/>
          <p:cNvSpPr txBox="1"/>
          <p:nvPr/>
        </p:nvSpPr>
        <p:spPr>
          <a:xfrm>
            <a:off x="3108996" y="549872"/>
            <a:ext cx="6632036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small      drops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852660" y="2151680"/>
            <a:ext cx="8298180" cy="2443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>
                <a:solidFill>
                  <a:schemeClr val="accent1"/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5400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ain is near atmospheric wet bulb temperature – almost always </a:t>
            </a:r>
            <a:r>
              <a:rPr lang="en-US" sz="5400" b="1" dirty="0" smtClean="0">
                <a:solidFill>
                  <a:schemeClr val="accent1"/>
                </a:solidFill>
                <a:latin typeface="Bahnschrift SemiCondensed" panose="020B0502040204020203" pitchFamily="34" charset="0"/>
              </a:rPr>
              <a:t>colder than the ocean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698480" y="6068019"/>
            <a:ext cx="7452360" cy="17604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r</a:t>
            </a:r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ain is </a:t>
            </a:r>
            <a:r>
              <a:rPr lang="en-US" sz="5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freshwater</a:t>
            </a:r>
            <a:r>
              <a:rPr lang="en-US" sz="5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 – dominant buoyancy effect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379684" y="4907875"/>
            <a:ext cx="8771156" cy="824269"/>
          </a:xfrm>
          <a:prstGeom prst="rect">
            <a:avLst/>
          </a:prstGeom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5400" dirty="0" smtClean="0">
                <a:solidFill>
                  <a:schemeClr val="accent2"/>
                </a:solidFill>
                <a:effectLst>
                  <a:reflection blurRad="127000" stA="55000" endA="300" endPos="73000" dist="12700" dir="5400000" sy="-100000" algn="bl" rotWithShape="0"/>
                </a:effectLst>
                <a:latin typeface="Bahnschrift SemiCondensed" panose="020B0502040204020203" pitchFamily="34" charset="0"/>
              </a:rPr>
              <a:t>stable cool fresh surface layer</a:t>
            </a:r>
            <a:endParaRPr lang="en-US" sz="5400" dirty="0">
              <a:solidFill>
                <a:schemeClr val="accent2"/>
              </a:solidFill>
              <a:effectLst>
                <a:reflection blurRad="127000" stA="55000" endA="300" endPos="73000" dist="12700" dir="5400000" sy="-100000" algn="bl" rotWithShape="0"/>
              </a:effectLst>
              <a:latin typeface="Bahnschrift SemiCondensed" panose="020B0502040204020203" pitchFamily="34" charset="0"/>
            </a:endParaRPr>
          </a:p>
        </p:txBody>
      </p:sp>
      <p:sp>
        <p:nvSpPr>
          <p:cNvPr id="11" name="Google Shape;98;p1"/>
          <p:cNvSpPr txBox="1"/>
          <p:nvPr/>
        </p:nvSpPr>
        <p:spPr>
          <a:xfrm>
            <a:off x="15887700" y="9993199"/>
            <a:ext cx="2283093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smtClean="0">
                <a:solidFill>
                  <a:schemeClr val="bg1"/>
                </a:solidFill>
                <a:latin typeface="Bahnschrift Light" panose="020B0502040204020203" pitchFamily="34" charset="0"/>
                <a:ea typeface="Montserrat"/>
                <a:cs typeface="Montserrat"/>
                <a:sym typeface="Montserrat"/>
              </a:rPr>
              <a:t>C. Witte</a:t>
            </a:r>
            <a:endParaRPr sz="1000" i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24926"/>
          <a:stretch/>
        </p:blipFill>
        <p:spPr>
          <a:xfrm rot="10800000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Rain Event Imagery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517" y="1187532"/>
            <a:ext cx="5870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R/V Falkor, 2016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Google Shape;98;p1"/>
          <p:cNvSpPr txBox="1"/>
          <p:nvPr/>
        </p:nvSpPr>
        <p:spPr>
          <a:xfrm>
            <a:off x="15887700" y="9993199"/>
            <a:ext cx="2283093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smtClean="0">
                <a:solidFill>
                  <a:schemeClr val="bg1"/>
                </a:solidFill>
                <a:latin typeface="Bahnschrift Light" panose="020B0502040204020203" pitchFamily="34" charset="0"/>
                <a:ea typeface="Montserrat"/>
                <a:cs typeface="Montserrat"/>
                <a:sym typeface="Montserrat"/>
              </a:rPr>
              <a:t>C. Witte</a:t>
            </a:r>
            <a:endParaRPr sz="1000" i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Rain Event Imagery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52594" y="2105280"/>
            <a:ext cx="18429730" cy="7338112"/>
            <a:chOff x="49683" y="1797761"/>
            <a:chExt cx="12072315" cy="48067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1" t="6266" r="507" b="9213"/>
            <a:stretch/>
          </p:blipFill>
          <p:spPr bwMode="auto">
            <a:xfrm>
              <a:off x="49683" y="1797761"/>
              <a:ext cx="12072315" cy="4806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08909" y="4112038"/>
              <a:ext cx="2361472" cy="1612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600" dirty="0" smtClean="0">
                  <a:latin typeface="Bahnschrift SemiCondensed" panose="020B0502040204020203" pitchFamily="34" charset="0"/>
                </a:rPr>
                <a:t>Before Rain</a:t>
              </a:r>
              <a:endParaRPr lang="en-US" sz="1600" dirty="0">
                <a:latin typeface="Bahnschrift SemiCondensed" panose="020B0502040204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93370" y="4111143"/>
              <a:ext cx="2146793" cy="1612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600" dirty="0" smtClean="0">
                  <a:latin typeface="Bahnschrift SemiCondensed" panose="020B0502040204020203" pitchFamily="34" charset="0"/>
                </a:rPr>
                <a:t>Light Rain (&lt;10mm/</a:t>
              </a:r>
              <a:r>
                <a:rPr lang="en-US" sz="1600" dirty="0" err="1" smtClean="0">
                  <a:latin typeface="Bahnschrift SemiCondensed" panose="020B0502040204020203" pitchFamily="34" charset="0"/>
                </a:rPr>
                <a:t>hr</a:t>
              </a:r>
              <a:r>
                <a:rPr lang="en-US" sz="1600" dirty="0" smtClean="0">
                  <a:latin typeface="Bahnschrift SemiCondensed" panose="020B0502040204020203" pitchFamily="34" charset="0"/>
                </a:rPr>
                <a:t>)</a:t>
              </a:r>
              <a:endParaRPr lang="en-US" sz="1600" dirty="0">
                <a:latin typeface="Bahnschrift SemiCondensed" panose="020B0502040204020203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52839" y="4116658"/>
              <a:ext cx="2361472" cy="1612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600" dirty="0" smtClean="0">
                  <a:latin typeface="Bahnschrift SemiCondensed" panose="020B0502040204020203" pitchFamily="34" charset="0"/>
                </a:rPr>
                <a:t>Heavy Rain (~40mm/</a:t>
              </a:r>
              <a:r>
                <a:rPr lang="en-US" sz="1600" dirty="0" err="1" smtClean="0">
                  <a:latin typeface="Bahnschrift SemiCondensed" panose="020B0502040204020203" pitchFamily="34" charset="0"/>
                </a:rPr>
                <a:t>hr</a:t>
              </a:r>
              <a:r>
                <a:rPr lang="en-US" sz="1600" dirty="0" smtClean="0">
                  <a:latin typeface="Bahnschrift SemiCondensed" panose="020B0502040204020203" pitchFamily="34" charset="0"/>
                </a:rPr>
                <a:t>)</a:t>
              </a:r>
              <a:endParaRPr lang="en-US" sz="1600" dirty="0">
                <a:latin typeface="Bahnschrift SemiCondensed" panose="020B0502040204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34343" y="4117541"/>
              <a:ext cx="2361472" cy="1612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600" dirty="0" smtClean="0">
                  <a:latin typeface="Bahnschrift SemiCondensed" panose="020B0502040204020203" pitchFamily="34" charset="0"/>
                </a:rPr>
                <a:t>After Rain</a:t>
              </a:r>
              <a:endParaRPr lang="en-US" sz="1600" dirty="0">
                <a:latin typeface="Bahnschrift SemiCondensed" panose="020B0502040204020203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13278" y="4115153"/>
              <a:ext cx="2471361" cy="1612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 anchor="t">
              <a:spAutoFit/>
            </a:bodyPr>
            <a:lstStyle/>
            <a:p>
              <a:pPr algn="ctr"/>
              <a:r>
                <a:rPr lang="en-US" sz="1600" dirty="0" smtClean="0">
                  <a:latin typeface="Bahnschrift SemiCondensed" panose="020B0502040204020203" pitchFamily="34" charset="0"/>
                </a:rPr>
                <a:t>Extreme Rain (&gt;100mm/</a:t>
              </a:r>
              <a:r>
                <a:rPr lang="en-US" sz="1600" dirty="0" err="1" smtClean="0">
                  <a:latin typeface="Bahnschrift SemiCondensed" panose="020B0502040204020203" pitchFamily="34" charset="0"/>
                </a:rPr>
                <a:t>hr</a:t>
              </a:r>
              <a:r>
                <a:rPr lang="en-US" sz="1600" dirty="0" smtClean="0">
                  <a:latin typeface="Bahnschrift SemiCondensed" panose="020B0502040204020203" pitchFamily="34" charset="0"/>
                </a:rPr>
                <a:t>)</a:t>
              </a:r>
              <a:endParaRPr lang="en-US" sz="1600" dirty="0">
                <a:latin typeface="Bahnschrift SemiCondensed" panose="020B0502040204020203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73010" y="2105280"/>
            <a:ext cx="3310091" cy="744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80762" y="2044881"/>
            <a:ext cx="3343192" cy="744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348864" y="2188229"/>
            <a:ext cx="3343192" cy="744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664593" y="1913318"/>
            <a:ext cx="3410390" cy="744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8542" y="1603495"/>
            <a:ext cx="25845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polarimetry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04114" y="9109866"/>
            <a:ext cx="1833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infrared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4517" y="1187532"/>
            <a:ext cx="5870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R/V Falkor, 2016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61703" y="9742831"/>
            <a:ext cx="12495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dirty="0">
                <a:latin typeface="Bahnschrift Light SemiCondensed" panose="020B0502040204020203" pitchFamily="34" charset="0"/>
              </a:rPr>
              <a:t>Witte, C. R., Zappa, C. J., &amp; Edson, J. B. (2023). The Response of Ocean Skin Temperature to Rain: Observations and Implications for Parameterization of Rain-Induced Fluxes. </a:t>
            </a:r>
            <a:r>
              <a:rPr lang="en-US" altLang="en-US" i="1" dirty="0">
                <a:latin typeface="Bahnschrift Light SemiCondensed" panose="020B0502040204020203" pitchFamily="34" charset="0"/>
              </a:rPr>
              <a:t>Journal of Geophysical Research: Oceans, 128</a:t>
            </a:r>
            <a:r>
              <a:rPr lang="en-US" altLang="en-US" dirty="0">
                <a:latin typeface="Bahnschrift Light SemiCondensed" panose="020B0502040204020203" pitchFamily="34" charset="0"/>
              </a:rPr>
              <a:t>(1), e2022JC019146. https://doi.org/10.1029/2022JC019146</a:t>
            </a:r>
            <a:endParaRPr lang="en-US" altLang="en-US" i="1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20201"/>
              </a:clrFrom>
              <a:clrTo>
                <a:srgbClr val="02020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968" y1="21860" x2="5403" y2="55465"/>
                        <a14:foregroundMark x1="5486" y1="67209" x2="13549" y2="93605"/>
                        <a14:foregroundMark x1="28928" y1="1047" x2="16459" y2="11395"/>
                        <a14:foregroundMark x1="72402" y1="2093" x2="86949" y2="21279"/>
                        <a14:foregroundMark x1="90690" y1="31163" x2="94098" y2="61512"/>
                        <a14:foregroundMark x1="92269" y1="73721" x2="83707" y2="95349"/>
                        <a14:foregroundMark x1="6567" y1="30349" x2="4073" y2="42209"/>
                        <a14:foregroundMark x1="23691" y1="1977" x2="17706" y2="8605"/>
                        <a14:foregroundMark x1="24023" y1="698" x2="19285" y2="5814"/>
                        <a14:foregroundMark x1="23192" y1="930" x2="20698" y2="3372"/>
                        <a14:foregroundMark x1="19368" y1="5349" x2="14214" y2="12326"/>
                        <a14:foregroundMark x1="13466" y1="13372" x2="11305" y2="17791"/>
                        <a14:backgroundMark x1="23525" y1="233" x2="20698" y2="2791"/>
                        <a14:backgroundMark x1="23774" y1="349" x2="24273" y2="0"/>
                      </a14:backgroundRemoval>
                    </a14:imgEffect>
                  </a14:imgLayer>
                </a14:imgProps>
              </a:ext>
            </a:extLst>
          </a:blip>
          <a:srcRect r="24665"/>
          <a:stretch/>
        </p:blipFill>
        <p:spPr>
          <a:xfrm>
            <a:off x="8842460" y="588195"/>
            <a:ext cx="9650628" cy="915776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11767689" y="0"/>
            <a:ext cx="6627412" cy="622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/>
          <p:cNvSpPr/>
          <p:nvPr/>
        </p:nvSpPr>
        <p:spPr>
          <a:xfrm rot="368133">
            <a:off x="6556272" y="347243"/>
            <a:ext cx="4868148" cy="9123970"/>
          </a:xfrm>
          <a:prstGeom prst="moon">
            <a:avLst>
              <a:gd name="adj" fmla="val 5572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6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Skin Temperature Dataset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0826" y="1227343"/>
            <a:ext cx="7675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R/V Revelle, DYNAMO experiment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9547" b="7066"/>
          <a:stretch/>
        </p:blipFill>
        <p:spPr>
          <a:xfrm>
            <a:off x="8112630" y="3360339"/>
            <a:ext cx="6986358" cy="4195588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9482522" y="5772436"/>
            <a:ext cx="5652975" cy="1442919"/>
            <a:chOff x="7806013" y="3971817"/>
            <a:chExt cx="3108071" cy="768360"/>
          </a:xfrm>
        </p:grpSpPr>
        <p:sp>
          <p:nvSpPr>
            <p:cNvPr id="14" name="Freeform 13"/>
            <p:cNvSpPr/>
            <p:nvPr/>
          </p:nvSpPr>
          <p:spPr>
            <a:xfrm>
              <a:off x="7806013" y="3971817"/>
              <a:ext cx="1175354" cy="600760"/>
            </a:xfrm>
            <a:custGeom>
              <a:avLst/>
              <a:gdLst>
                <a:gd name="connsiteX0" fmla="*/ 104 w 914504"/>
                <a:gd name="connsiteY0" fmla="*/ 0 h 685670"/>
                <a:gd name="connsiteX1" fmla="*/ 91544 w 914504"/>
                <a:gd name="connsiteY1" fmla="*/ 426720 h 685670"/>
                <a:gd name="connsiteX2" fmla="*/ 556364 w 914504"/>
                <a:gd name="connsiteY2" fmla="*/ 662940 h 685670"/>
                <a:gd name="connsiteX3" fmla="*/ 914504 w 914504"/>
                <a:gd name="connsiteY3" fmla="*/ 662940 h 685670"/>
                <a:gd name="connsiteX0" fmla="*/ 12302 w 926702"/>
                <a:gd name="connsiteY0" fmla="*/ 0 h 662940"/>
                <a:gd name="connsiteX1" fmla="*/ 103742 w 926702"/>
                <a:gd name="connsiteY1" fmla="*/ 426720 h 662940"/>
                <a:gd name="connsiteX2" fmla="*/ 926702 w 926702"/>
                <a:gd name="connsiteY2" fmla="*/ 662940 h 662940"/>
                <a:gd name="connsiteX0" fmla="*/ 4 w 914404"/>
                <a:gd name="connsiteY0" fmla="*/ 0 h 662940"/>
                <a:gd name="connsiteX1" fmla="*/ 228604 w 914404"/>
                <a:gd name="connsiteY1" fmla="*/ 579120 h 662940"/>
                <a:gd name="connsiteX2" fmla="*/ 914404 w 914404"/>
                <a:gd name="connsiteY2" fmla="*/ 662940 h 662940"/>
                <a:gd name="connsiteX0" fmla="*/ 3 w 914403"/>
                <a:gd name="connsiteY0" fmla="*/ 0 h 662940"/>
                <a:gd name="connsiteX1" fmla="*/ 266703 w 914403"/>
                <a:gd name="connsiteY1" fmla="*/ 548640 h 662940"/>
                <a:gd name="connsiteX2" fmla="*/ 914403 w 914403"/>
                <a:gd name="connsiteY2" fmla="*/ 662940 h 662940"/>
                <a:gd name="connsiteX0" fmla="*/ 3 w 914403"/>
                <a:gd name="connsiteY0" fmla="*/ 0 h 662940"/>
                <a:gd name="connsiteX1" fmla="*/ 266703 w 914403"/>
                <a:gd name="connsiteY1" fmla="*/ 548640 h 662940"/>
                <a:gd name="connsiteX2" fmla="*/ 914403 w 914403"/>
                <a:gd name="connsiteY2" fmla="*/ 662940 h 662940"/>
                <a:gd name="connsiteX0" fmla="*/ 3 w 914403"/>
                <a:gd name="connsiteY0" fmla="*/ 0 h 662940"/>
                <a:gd name="connsiteX1" fmla="*/ 266703 w 914403"/>
                <a:gd name="connsiteY1" fmla="*/ 548640 h 662940"/>
                <a:gd name="connsiteX2" fmla="*/ 914403 w 914403"/>
                <a:gd name="connsiteY2" fmla="*/ 662940 h 662940"/>
                <a:gd name="connsiteX0" fmla="*/ 3 w 914403"/>
                <a:gd name="connsiteY0" fmla="*/ 0 h 671299"/>
                <a:gd name="connsiteX1" fmla="*/ 266703 w 914403"/>
                <a:gd name="connsiteY1" fmla="*/ 548640 h 671299"/>
                <a:gd name="connsiteX2" fmla="*/ 914403 w 914403"/>
                <a:gd name="connsiteY2" fmla="*/ 662940 h 67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3" h="671299">
                  <a:moveTo>
                    <a:pt x="3" y="0"/>
                  </a:moveTo>
                  <a:cubicBezTo>
                    <a:pt x="-632" y="158115"/>
                    <a:pt x="114303" y="445770"/>
                    <a:pt x="266703" y="548640"/>
                  </a:cubicBezTo>
                  <a:cubicBezTo>
                    <a:pt x="419103" y="651510"/>
                    <a:pt x="712473" y="689927"/>
                    <a:pt x="914403" y="66294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tailEnd type="oval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62424" y="4428782"/>
              <a:ext cx="1851660" cy="31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Sea Snake</a:t>
              </a:r>
              <a:endParaRPr lang="en-US" sz="3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57438" y="4862144"/>
            <a:ext cx="3700767" cy="2665530"/>
            <a:chOff x="7023878" y="2738358"/>
            <a:chExt cx="2419826" cy="1690103"/>
          </a:xfrm>
        </p:grpSpPr>
        <p:sp>
          <p:nvSpPr>
            <p:cNvPr id="17" name="Isosceles Triangle 16"/>
            <p:cNvSpPr/>
            <p:nvPr/>
          </p:nvSpPr>
          <p:spPr>
            <a:xfrm rot="10800000" flipV="1">
              <a:off x="7776593" y="3527725"/>
              <a:ext cx="87485" cy="429572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CD853F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rapezoid 17"/>
            <p:cNvSpPr/>
            <p:nvPr/>
          </p:nvSpPr>
          <p:spPr>
            <a:xfrm>
              <a:off x="7767502" y="3210656"/>
              <a:ext cx="105668" cy="253809"/>
            </a:xfrm>
            <a:prstGeom prst="trapezoid">
              <a:avLst>
                <a:gd name="adj" fmla="val 16045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7906133" y="2738358"/>
              <a:ext cx="87485" cy="429572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CD853F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Trapezoid 20"/>
            <p:cNvSpPr/>
            <p:nvPr/>
          </p:nvSpPr>
          <p:spPr>
            <a:xfrm flipV="1">
              <a:off x="7897042" y="3210656"/>
              <a:ext cx="105668" cy="253809"/>
            </a:xfrm>
            <a:prstGeom prst="trapezoid">
              <a:avLst>
                <a:gd name="adj" fmla="val 16045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23878" y="4057679"/>
              <a:ext cx="2419826" cy="370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IR Radiometers</a:t>
              </a:r>
              <a:endParaRPr lang="en-US" sz="3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12630" y="3427843"/>
            <a:ext cx="2772566" cy="1074691"/>
            <a:chOff x="5947666" y="2069482"/>
            <a:chExt cx="1327900" cy="387959"/>
          </a:xfrm>
        </p:grpSpPr>
        <p:sp>
          <p:nvSpPr>
            <p:cNvPr id="24" name="Chord 23"/>
            <p:cNvSpPr/>
            <p:nvPr/>
          </p:nvSpPr>
          <p:spPr>
            <a:xfrm rot="5400000">
              <a:off x="6128319" y="2406894"/>
              <a:ext cx="48961" cy="52133"/>
            </a:xfrm>
            <a:prstGeom prst="chord">
              <a:avLst>
                <a:gd name="adj1" fmla="val 5291295"/>
                <a:gd name="adj2" fmla="val 1627561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7666" y="2069482"/>
              <a:ext cx="1327900" cy="21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Bahnschrift" panose="020B0502040204020203" pitchFamily="34" charset="0"/>
                </a:rPr>
                <a:t>Rain Gauge</a:t>
              </a:r>
              <a:endParaRPr lang="en-US" sz="3200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102175" y="6912999"/>
            <a:ext cx="200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4 Months</a:t>
            </a:r>
            <a:endParaRPr lang="en-US" sz="3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23969" y="6270071"/>
            <a:ext cx="2786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0°N, 80.5°E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905703" y="7555255"/>
            <a:ext cx="320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69 Rain Events</a:t>
            </a:r>
            <a:endParaRPr lang="en-US" sz="3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797457" y="5537079"/>
            <a:ext cx="147523" cy="15355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5135495" y="3355730"/>
            <a:ext cx="787879" cy="4222011"/>
            <a:chOff x="15425516" y="4049490"/>
            <a:chExt cx="651139" cy="2179892"/>
          </a:xfrm>
        </p:grpSpPr>
        <p:cxnSp>
          <p:nvCxnSpPr>
            <p:cNvPr id="31" name="Straight Connector 30"/>
            <p:cNvCxnSpPr>
              <a:stCxn id="29" idx="7"/>
            </p:cNvCxnSpPr>
            <p:nvPr/>
          </p:nvCxnSpPr>
          <p:spPr>
            <a:xfrm flipH="1">
              <a:off x="15425516" y="5187366"/>
              <a:ext cx="651139" cy="1042016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9" idx="5"/>
            </p:cNvCxnSpPr>
            <p:nvPr/>
          </p:nvCxnSpPr>
          <p:spPr>
            <a:xfrm flipH="1" flipV="1">
              <a:off x="15425516" y="4049490"/>
              <a:ext cx="651139" cy="1193939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3" r="8192"/>
          <a:stretch/>
        </p:blipFill>
        <p:spPr>
          <a:xfrm>
            <a:off x="346942" y="5221752"/>
            <a:ext cx="6334479" cy="45044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15535" r="58682" b="11749"/>
          <a:stretch/>
        </p:blipFill>
        <p:spPr>
          <a:xfrm>
            <a:off x="2474787" y="2108496"/>
            <a:ext cx="4206634" cy="320320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761703" y="9742831"/>
            <a:ext cx="12495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dirty="0">
                <a:latin typeface="Bahnschrift Light SemiCondensed" panose="020B0502040204020203" pitchFamily="34" charset="0"/>
              </a:rPr>
              <a:t>Witte, C. R., Zappa, C. J., &amp; Edson, J. B. (2023). The Response of Ocean Skin Temperature to Rain: Observations and Implications for Parameterization of Rain-Induced Fluxes. </a:t>
            </a:r>
            <a:r>
              <a:rPr lang="en-US" altLang="en-US" i="1" dirty="0">
                <a:latin typeface="Bahnschrift Light SemiCondensed" panose="020B0502040204020203" pitchFamily="34" charset="0"/>
              </a:rPr>
              <a:t>Journal of Geophysical Research: Oceans, 128</a:t>
            </a:r>
            <a:r>
              <a:rPr lang="en-US" altLang="en-US" dirty="0">
                <a:latin typeface="Bahnschrift Light SemiCondensed" panose="020B0502040204020203" pitchFamily="34" charset="0"/>
              </a:rPr>
              <a:t>(1), e2022JC019146. https://doi.org/10.1029/2022JC019146</a:t>
            </a:r>
            <a:endParaRPr lang="en-US" altLang="en-US" i="1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7"/>
          <p:cNvCxnSpPr/>
          <p:nvPr/>
        </p:nvCxnSpPr>
        <p:spPr>
          <a:xfrm>
            <a:off x="11850061" y="633531"/>
            <a:ext cx="6437939" cy="0"/>
          </a:xfrm>
          <a:prstGeom prst="straightConnector1">
            <a:avLst/>
          </a:prstGeom>
          <a:noFill/>
          <a:ln w="28575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7"/>
          <p:cNvCxnSpPr/>
          <p:nvPr/>
        </p:nvCxnSpPr>
        <p:spPr>
          <a:xfrm>
            <a:off x="0" y="9700628"/>
            <a:ext cx="18395101" cy="0"/>
          </a:xfrm>
          <a:prstGeom prst="straightConnector1">
            <a:avLst/>
          </a:prstGeom>
          <a:noFill/>
          <a:ln w="38100" cap="flat" cmpd="sng">
            <a:solidFill>
              <a:srgbClr val="0E3B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90;p1"/>
          <p:cNvSpPr txBox="1"/>
          <p:nvPr/>
        </p:nvSpPr>
        <p:spPr>
          <a:xfrm>
            <a:off x="444323" y="238648"/>
            <a:ext cx="12792252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18"/>
              </a:lnSpc>
            </a:pPr>
            <a:r>
              <a:rPr lang="en-US" sz="5400" b="1" dirty="0" smtClean="0">
                <a:solidFill>
                  <a:srgbClr val="0E3B99"/>
                </a:solidFill>
                <a:latin typeface="Bahnschrift" panose="020B0502040204020203" pitchFamily="34" charset="0"/>
                <a:ea typeface="Montserrat"/>
                <a:cs typeface="Montserrat"/>
                <a:sym typeface="Montserrat"/>
              </a:rPr>
              <a:t>Composite of Rain Events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9788" r="51371" b="58297"/>
          <a:stretch/>
        </p:blipFill>
        <p:spPr>
          <a:xfrm>
            <a:off x="313417" y="2275868"/>
            <a:ext cx="7885835" cy="5994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42012" r="51813" b="25991"/>
          <a:stretch/>
        </p:blipFill>
        <p:spPr>
          <a:xfrm>
            <a:off x="8885332" y="2260485"/>
            <a:ext cx="7888500" cy="6075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89575" r="51319" b="8491"/>
          <a:stretch/>
        </p:blipFill>
        <p:spPr>
          <a:xfrm>
            <a:off x="2710526" y="8646665"/>
            <a:ext cx="11701522" cy="5709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61703" y="9742831"/>
            <a:ext cx="12495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dirty="0">
                <a:latin typeface="Bahnschrift Light SemiCondensed" panose="020B0502040204020203" pitchFamily="34" charset="0"/>
              </a:rPr>
              <a:t>Witte, C. R., Zappa, C. J., &amp; Edson, J. B. (2023). The Response of Ocean Skin Temperature to Rain: Observations and Implications for Parameterization of Rain-Induced Fluxes. </a:t>
            </a:r>
            <a:r>
              <a:rPr lang="en-US" altLang="en-US" i="1" dirty="0">
                <a:latin typeface="Bahnschrift Light SemiCondensed" panose="020B0502040204020203" pitchFamily="34" charset="0"/>
              </a:rPr>
              <a:t>Journal of Geophysical Research: Oceans, 128</a:t>
            </a:r>
            <a:r>
              <a:rPr lang="en-US" altLang="en-US" dirty="0">
                <a:latin typeface="Bahnschrift Light SemiCondensed" panose="020B0502040204020203" pitchFamily="34" charset="0"/>
              </a:rPr>
              <a:t>(1), e2022JC019146. https://doi.org/10.1029/2022JC019146</a:t>
            </a:r>
            <a:endParaRPr lang="en-US" altLang="en-US" i="1" dirty="0">
              <a:latin typeface="Bahnschrift Light Semi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94877" y="1187532"/>
            <a:ext cx="5870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</a:pPr>
            <a:r>
              <a:rPr lang="en-US" sz="4000" dirty="0" smtClean="0">
                <a:solidFill>
                  <a:schemeClr val="accent2"/>
                </a:solidFill>
                <a:latin typeface="Bahnschrift SemiBold SemiConden" panose="020B0502040204020203" pitchFamily="34" charset="0"/>
                <a:ea typeface="Montserrat"/>
                <a:cs typeface="Montserrat"/>
                <a:sym typeface="Montserrat"/>
              </a:rPr>
              <a:t>Normalized Timescale</a:t>
            </a:r>
            <a:endParaRPr lang="en-US" sz="4000" dirty="0">
              <a:solidFill>
                <a:schemeClr val="accent2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9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ASIS The Zappa Lab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0E3B98"/>
      </a:accent1>
      <a:accent2>
        <a:srgbClr val="2B86CB"/>
      </a:accent2>
      <a:accent3>
        <a:srgbClr val="97D3EC"/>
      </a:accent3>
      <a:accent4>
        <a:srgbClr val="C0C0C0"/>
      </a:accent4>
      <a:accent5>
        <a:srgbClr val="D5D5D5"/>
      </a:accent5>
      <a:accent6>
        <a:srgbClr val="EAEAEA"/>
      </a:accent6>
      <a:hlink>
        <a:srgbClr val="0E3B98"/>
      </a:hlink>
      <a:folHlink>
        <a:srgbClr val="2B86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25952</TotalTime>
  <Words>1872</Words>
  <Application>Microsoft Office PowerPoint</Application>
  <PresentationFormat>Custom</PresentationFormat>
  <Paragraphs>194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Times New Roman</vt:lpstr>
      <vt:lpstr>Bahnschrift SemiBold SemiConden</vt:lpstr>
      <vt:lpstr>Bahnschrift Light SemiCondensed</vt:lpstr>
      <vt:lpstr>Bahnschrift</vt:lpstr>
      <vt:lpstr>Calibri</vt:lpstr>
      <vt:lpstr>Bahnschrift Light</vt:lpstr>
      <vt:lpstr>Montserrat</vt:lpstr>
      <vt:lpstr>Bahnschrift SemiCondensed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Carson Witte</dc:creator>
  <cp:lastModifiedBy>Carson Witte</cp:lastModifiedBy>
  <cp:revision>380</cp:revision>
  <dcterms:created xsi:type="dcterms:W3CDTF">2006-08-16T00:00:00Z</dcterms:created>
  <dcterms:modified xsi:type="dcterms:W3CDTF">2025-04-02T19:37:22Z</dcterms:modified>
</cp:coreProperties>
</file>