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880" r:id="rId5"/>
    <p:sldMasterId id="2147483894" r:id="rId6"/>
  </p:sldMasterIdLst>
  <p:notesMasterIdLst>
    <p:notesMasterId r:id="rId36"/>
  </p:notesMasterIdLst>
  <p:handoutMasterIdLst>
    <p:handoutMasterId r:id="rId37"/>
  </p:handoutMasterIdLst>
  <p:sldIdLst>
    <p:sldId id="303" r:id="rId7"/>
    <p:sldId id="779" r:id="rId8"/>
    <p:sldId id="525" r:id="rId9"/>
    <p:sldId id="509" r:id="rId10"/>
    <p:sldId id="658" r:id="rId11"/>
    <p:sldId id="273" r:id="rId12"/>
    <p:sldId id="796" r:id="rId13"/>
    <p:sldId id="794" r:id="rId14"/>
    <p:sldId id="526" r:id="rId15"/>
    <p:sldId id="529" r:id="rId16"/>
    <p:sldId id="304" r:id="rId17"/>
    <p:sldId id="797" r:id="rId18"/>
    <p:sldId id="798" r:id="rId19"/>
    <p:sldId id="270" r:id="rId20"/>
    <p:sldId id="271" r:id="rId21"/>
    <p:sldId id="799" r:id="rId22"/>
    <p:sldId id="800" r:id="rId23"/>
    <p:sldId id="262" r:id="rId24"/>
    <p:sldId id="804" r:id="rId25"/>
    <p:sldId id="805" r:id="rId26"/>
    <p:sldId id="806" r:id="rId27"/>
    <p:sldId id="808" r:id="rId28"/>
    <p:sldId id="809" r:id="rId29"/>
    <p:sldId id="810" r:id="rId30"/>
    <p:sldId id="812" r:id="rId31"/>
    <p:sldId id="811" r:id="rId32"/>
    <p:sldId id="807" r:id="rId33"/>
    <p:sldId id="265" r:id="rId34"/>
    <p:sldId id="784" r:id="rId35"/>
  </p:sldIdLst>
  <p:sldSz cx="9144000" cy="5143500" type="screen16x9"/>
  <p:notesSz cx="20104100" cy="11309350"/>
  <p:embeddedFontLst>
    <p:embeddedFont>
      <p:font typeface="Aptos" panose="020B0004020202020204" pitchFamily="34" charset="0"/>
      <p:regular r:id="rId38"/>
      <p:bold r:id="rId39"/>
      <p:italic r:id="rId40"/>
      <p:boldItalic r:id="rId41"/>
    </p:embeddedFont>
    <p:embeddedFont>
      <p:font typeface="Avenir" panose="02000503020000020003" pitchFamily="2" charset="0"/>
      <p:regular r:id="rId42"/>
      <p:italic r:id="rId43"/>
    </p:embeddedFont>
    <p:embeddedFont>
      <p:font typeface="Calibri" panose="020F0502020204030204" pitchFamily="34" charset="0"/>
      <p:regular r:id="rId44"/>
      <p:bold r:id="rId45"/>
      <p:italic r:id="rId46"/>
      <p:boldItalic r:id="rId47"/>
    </p:embeddedFont>
    <p:embeddedFont>
      <p:font typeface="Corbel" panose="020B0503020204020204" pitchFamily="34" charset="0"/>
      <p:regular r:id="rId48"/>
      <p:bold r:id="rId49"/>
      <p:italic r:id="rId50"/>
      <p:boldItalic r:id="rId51"/>
    </p:embeddedFont>
    <p:embeddedFont>
      <p:font typeface="Lucida Sans" panose="020B0602030504020204" pitchFamily="34" charset="77"/>
      <p:regular r:id="rId52"/>
      <p:bold r:id="rId53"/>
      <p:italic r:id="rId54"/>
      <p:boldItalic r:id="rId55"/>
    </p:embeddedFont>
    <p:embeddedFont>
      <p:font typeface="Outfit" pitchFamily="2" charset="0"/>
      <p:regular r:id="rId56"/>
      <p:bold r:id="rId57"/>
      <p:italic r:id="rId58"/>
      <p:boldItalic r:id="rId59"/>
    </p:embeddedFont>
    <p:embeddedFont>
      <p:font typeface="Palatino Linotype" panose="02040502050505030304" pitchFamily="18" charset="0"/>
      <p:regular r:id="rId60"/>
      <p:bold r:id="rId61"/>
      <p:italic r:id="rId62"/>
      <p:boldItalic r:id="rId63"/>
    </p:embeddedFont>
  </p:embeddedFontLst>
  <p:defaultTextStyle>
    <a:defPPr>
      <a:defRPr kern="0"/>
    </a:defPPr>
  </p:defaultTextStyle>
  <p:extLst>
    <p:ext uri="{EFAFB233-063F-42B5-8137-9DF3F51BA10A}">
      <p15:sldGuideLst xmlns:p15="http://schemas.microsoft.com/office/powerpoint/2012/main">
        <p15:guide id="2" pos="2818" userDrawn="1">
          <p15:clr>
            <a:srgbClr val="A4A3A4"/>
          </p15:clr>
        </p15:guide>
        <p15:guide id="3" orient="horz"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96"/>
    <a:srgbClr val="003C3B"/>
    <a:srgbClr val="017D69"/>
    <a:srgbClr val="F5F5F5"/>
    <a:srgbClr val="01DC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1"/>
    <p:restoredTop sz="88948"/>
  </p:normalViewPr>
  <p:slideViewPr>
    <p:cSldViewPr snapToGrid="0">
      <p:cViewPr varScale="1">
        <p:scale>
          <a:sx n="113" d="100"/>
          <a:sy n="113" d="100"/>
        </p:scale>
        <p:origin x="664" y="168"/>
      </p:cViewPr>
      <p:guideLst>
        <p:guide pos="2818"/>
        <p:guide orient="horz" pos="1620"/>
      </p:guideLst>
    </p:cSldViewPr>
  </p:slideViewPr>
  <p:notesTextViewPr>
    <p:cViewPr>
      <p:scale>
        <a:sx n="105" d="100"/>
        <a:sy n="10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4.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415869" rtl="0" eaLnBrk="1" latinLnBrk="0" hangingPunct="1">
      <a:defRPr sz="546" kern="1200">
        <a:solidFill>
          <a:schemeClr val="tx1"/>
        </a:solidFill>
        <a:latin typeface="+mn-lt"/>
        <a:ea typeface="+mn-ea"/>
        <a:cs typeface="+mn-cs"/>
      </a:defRPr>
    </a:lvl1pPr>
    <a:lvl2pPr marL="207935" algn="l" defTabSz="415869" rtl="0" eaLnBrk="1" latinLnBrk="0" hangingPunct="1">
      <a:defRPr sz="546" kern="1200">
        <a:solidFill>
          <a:schemeClr val="tx1"/>
        </a:solidFill>
        <a:latin typeface="+mn-lt"/>
        <a:ea typeface="+mn-ea"/>
        <a:cs typeface="+mn-cs"/>
      </a:defRPr>
    </a:lvl2pPr>
    <a:lvl3pPr marL="415869" algn="l" defTabSz="415869" rtl="0" eaLnBrk="1" latinLnBrk="0" hangingPunct="1">
      <a:defRPr sz="546" kern="1200">
        <a:solidFill>
          <a:schemeClr val="tx1"/>
        </a:solidFill>
        <a:latin typeface="+mn-lt"/>
        <a:ea typeface="+mn-ea"/>
        <a:cs typeface="+mn-cs"/>
      </a:defRPr>
    </a:lvl3pPr>
    <a:lvl4pPr marL="623804" algn="l" defTabSz="415869" rtl="0" eaLnBrk="1" latinLnBrk="0" hangingPunct="1">
      <a:defRPr sz="546" kern="1200">
        <a:solidFill>
          <a:schemeClr val="tx1"/>
        </a:solidFill>
        <a:latin typeface="+mn-lt"/>
        <a:ea typeface="+mn-ea"/>
        <a:cs typeface="+mn-cs"/>
      </a:defRPr>
    </a:lvl4pPr>
    <a:lvl5pPr marL="831738" algn="l" defTabSz="415869" rtl="0" eaLnBrk="1" latinLnBrk="0" hangingPunct="1">
      <a:defRPr sz="546" kern="1200">
        <a:solidFill>
          <a:schemeClr val="tx1"/>
        </a:solidFill>
        <a:latin typeface="+mn-lt"/>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pPr algn="l">
              <a:spcBef>
                <a:spcPts val="1500"/>
              </a:spcBef>
            </a:pPr>
            <a:r>
              <a:rPr lang="en-GB" sz="1800" b="1" i="0" u="none" strike="noStrike" dirty="0">
                <a:solidFill>
                  <a:srgbClr val="000000"/>
                </a:solidFill>
                <a:effectLst/>
                <a:latin typeface="Aptos" panose="020B0004020202020204" pitchFamily="34" charset="0"/>
              </a:rPr>
              <a:t>new evidence of the importance of sea surface temperature measurements for constraining global carbon budgets</a:t>
            </a:r>
            <a:endParaRPr lang="en-GB" sz="1800" b="0" i="0" u="none" strike="noStrike" dirty="0">
              <a:solidFill>
                <a:srgbClr val="000000"/>
              </a:solidFill>
              <a:effectLst/>
              <a:latin typeface="Calibri" panose="020F0502020204030204" pitchFamily="34" charset="0"/>
            </a:endParaRPr>
          </a:p>
          <a:p>
            <a:pPr algn="just"/>
            <a:r>
              <a:rPr lang="en-GB" sz="1800" b="0" i="0" u="none" strike="noStrike" dirty="0">
                <a:solidFill>
                  <a:srgbClr val="000000"/>
                </a:solidFill>
                <a:effectLst/>
                <a:latin typeface="Aptos" panose="020B0004020202020204" pitchFamily="34" charset="0"/>
              </a:rPr>
              <a:t>The ocean is one of two observational constraints on the global carbon assessments used to guide policy on the emission reductions that are urgently needed to stabilise our climate. Within these observation-based ocean sink estimates, sea surface temperature is a strong controller of ocean carbon concentrations and its exchange with the atmosphere. The evidence for its importance, the need for continued efforts with sea-surface temperature climate data records and particularly the need for in situ skin measurements continues to grow.  This talk will discuss how the impact of seemingly small differences in sea surface temperature measurements, that can lead to large differences in the resulting ocean carbon budgets, have now been observed in situ across the Atlantic. It will also discuss the increasing need for ocean carbon specific sea-surface temperature climate data records, and why these could be critical for future global carbon assessments and the policy advice that stems from them.</a:t>
            </a:r>
            <a:endParaRPr lang="en-GB" sz="1800" b="0" i="0" u="none" strike="noStrike" dirty="0">
              <a:solidFill>
                <a:srgbClr val="000000"/>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868353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dirty="0"/>
              <a:t>So near-surface </a:t>
            </a:r>
            <a:r>
              <a:rPr lang="en-US" dirty="0" err="1"/>
              <a:t>termperature</a:t>
            </a:r>
            <a:r>
              <a:rPr lang="en-US" dirty="0"/>
              <a:t> gradients are critical – what sorts of impacts can these have on global estimates?</a:t>
            </a:r>
          </a:p>
          <a:p>
            <a:endParaRPr lang="en-US" dirty="0"/>
          </a:p>
          <a:p>
            <a:r>
              <a:rPr lang="en-US" dirty="0"/>
              <a:t>Can we investigate them in situ?</a:t>
            </a:r>
          </a:p>
        </p:txBody>
      </p:sp>
    </p:spTree>
    <p:extLst>
      <p:ext uri="{BB962C8B-B14F-4D97-AF65-F5344CB8AC3E}">
        <p14:creationId xmlns:p14="http://schemas.microsoft.com/office/powerpoint/2010/main" val="941364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GB" dirty="0"/>
              <a:t>So how does this exchange between the ocean and atmosphere actually occur, and over what sorts of scales?</a:t>
            </a:r>
          </a:p>
        </p:txBody>
      </p:sp>
    </p:spTree>
    <p:extLst>
      <p:ext uri="{BB962C8B-B14F-4D97-AF65-F5344CB8AC3E}">
        <p14:creationId xmlns:p14="http://schemas.microsoft.com/office/powerpoint/2010/main" val="313667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dirty="0"/>
              <a:t>So how can we investigate these regional issues, or what is driving them within the gas fluxes?</a:t>
            </a:r>
          </a:p>
        </p:txBody>
      </p:sp>
    </p:spTree>
    <p:extLst>
      <p:ext uri="{BB962C8B-B14F-4D97-AF65-F5344CB8AC3E}">
        <p14:creationId xmlns:p14="http://schemas.microsoft.com/office/powerpoint/2010/main" val="409765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Eunice Foote</a:t>
            </a:r>
          </a:p>
          <a:p>
            <a:r>
              <a:rPr lang="en-US" dirty="0" err="1"/>
              <a:t>Womens</a:t>
            </a:r>
            <a:r>
              <a:rPr lang="en-US" dirty="0"/>
              <a:t>’ rights activist,</a:t>
            </a:r>
            <a:r>
              <a:rPr lang="en-US" baseline="0" dirty="0"/>
              <a:t> inventor </a:t>
            </a:r>
            <a:r>
              <a:rPr lang="en-US" dirty="0"/>
              <a:t>and scientist.</a:t>
            </a:r>
          </a:p>
          <a:p>
            <a:endParaRPr lang="en-US" dirty="0"/>
          </a:p>
          <a:p>
            <a:r>
              <a:rPr lang="en-US" dirty="0"/>
              <a:t>warming effect of sunlight on different gases, and went on to theorize that changing the proportion of carbon dioxide in the atmosphere would change its temperature, in her paper </a:t>
            </a:r>
            <a:r>
              <a:rPr lang="en-US" i="1" dirty="0"/>
              <a:t>Circumstances affecting the heat of the sun's rays</a:t>
            </a:r>
            <a:r>
              <a:rPr lang="en-US" dirty="0"/>
              <a:t> in 1856.</a:t>
            </a:r>
          </a:p>
          <a:p>
            <a:endParaRPr lang="en-US" dirty="0"/>
          </a:p>
          <a:p>
            <a:r>
              <a:rPr lang="en-US" dirty="0"/>
              <a:t>Some 3+</a:t>
            </a:r>
            <a:r>
              <a:rPr lang="en-US" baseline="0" dirty="0"/>
              <a:t> </a:t>
            </a:r>
            <a:r>
              <a:rPr lang="en-US" dirty="0"/>
              <a:t>years later</a:t>
            </a:r>
            <a:r>
              <a:rPr lang="en-US" baseline="0" dirty="0"/>
              <a:t> in 1861 John Tyndall was experimentally demonstrating the properties of greenhouse gases.</a:t>
            </a:r>
            <a:endParaRPr lang="en-US" dirty="0"/>
          </a:p>
        </p:txBody>
      </p:sp>
      <p:sp>
        <p:nvSpPr>
          <p:cNvPr id="4" name="Slide Number Placeholder 3"/>
          <p:cNvSpPr>
            <a:spLocks noGrp="1"/>
          </p:cNvSpPr>
          <p:nvPr>
            <p:ph type="sldNum" sz="quarter" idx="10"/>
          </p:nvPr>
        </p:nvSpPr>
        <p:spPr/>
        <p:txBody>
          <a:bodyPr/>
          <a:lstStyle/>
          <a:p>
            <a:fld id="{693FA598-F5A5-8444-81CE-DD5AAF9C15EA}" type="slidenum">
              <a:rPr lang="en-US" smtClean="0"/>
              <a:t>2</a:t>
            </a:fld>
            <a:endParaRPr lang="en-US"/>
          </a:p>
        </p:txBody>
      </p:sp>
    </p:spTree>
    <p:extLst>
      <p:ext uri="{BB962C8B-B14F-4D97-AF65-F5344CB8AC3E}">
        <p14:creationId xmlns:p14="http://schemas.microsoft.com/office/powerpoint/2010/main" val="996073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6">
              <a:defRPr/>
            </a:pPr>
            <a:r>
              <a:rPr lang="en-US" dirty="0"/>
              <a:t>The Earth and Venus contain</a:t>
            </a:r>
            <a:r>
              <a:rPr lang="en-US" baseline="0" dirty="0"/>
              <a:t> about the same amount of Carbon. But Venus has a runaway climate and the average temperature is a roasting 462oC (864oF). The reason why the Earth doesn’t have the same climate is due to large pools of carbon being locked away in sediments and the ocean. Each year about a third of anthropogenic carbon dioxide emissions are absorbed by each of the atmosphere, land and ocean biospheres. However, the oceans are unique in being able to lock this carbon away for very long periods. Consequently the global oceans are </a:t>
            </a:r>
            <a:r>
              <a:rPr lang="en-US" baseline="0"/>
              <a:t>second largest carbon </a:t>
            </a:r>
            <a:r>
              <a:rPr lang="en-US" baseline="0" dirty="0"/>
              <a:t>pool on the planet (1</a:t>
            </a:r>
            <a:r>
              <a:rPr lang="en-US" baseline="30000" dirty="0"/>
              <a:t>st</a:t>
            </a:r>
            <a:r>
              <a:rPr lang="en-US" baseline="0" dirty="0"/>
              <a:t> is the Earth’s crust). </a:t>
            </a:r>
          </a:p>
          <a:p>
            <a:endParaRPr lang="en-US" baseline="0" dirty="0"/>
          </a:p>
        </p:txBody>
      </p:sp>
      <p:sp>
        <p:nvSpPr>
          <p:cNvPr id="4" name="Slide Number Placeholder 3"/>
          <p:cNvSpPr>
            <a:spLocks noGrp="1"/>
          </p:cNvSpPr>
          <p:nvPr>
            <p:ph type="sldNum" sz="quarter" idx="10"/>
          </p:nvPr>
        </p:nvSpPr>
        <p:spPr/>
        <p:txBody>
          <a:bodyPr/>
          <a:lstStyle/>
          <a:p>
            <a:fld id="{054363BD-1317-DB46-841E-BE0CE66A9D87}" type="slidenum">
              <a:rPr lang="en-US" smtClean="0"/>
              <a:t>3</a:t>
            </a:fld>
            <a:endParaRPr lang="en-US"/>
          </a:p>
        </p:txBody>
      </p:sp>
    </p:spTree>
    <p:extLst>
      <p:ext uri="{BB962C8B-B14F-4D97-AF65-F5344CB8AC3E}">
        <p14:creationId xmlns:p14="http://schemas.microsoft.com/office/powerpoint/2010/main" val="403731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latin typeface="Arial" panose="020B0604020202020204" pitchFamily="34" charset="0"/>
                <a:ea typeface="ＭＳ Ｐゴシック" pitchFamily="34" charset="-128"/>
                <a:cs typeface="Arial" panose="020B0604020202020204" pitchFamily="34" charset="0"/>
              </a:rPr>
              <a:t>Emissions are shown above the line: Sinks</a:t>
            </a:r>
            <a:r>
              <a:rPr lang="en-GB" altLang="en-US" baseline="0" dirty="0">
                <a:latin typeface="Arial" panose="020B0604020202020204" pitchFamily="34" charset="0"/>
                <a:ea typeface="ＭＳ Ｐゴシック" pitchFamily="34" charset="-128"/>
                <a:cs typeface="Arial" panose="020B0604020202020204" pitchFamily="34" charset="0"/>
              </a:rPr>
              <a:t> are below the line. Total sources (uppermost line) exactly equal total sinks (lowermost line). </a:t>
            </a:r>
          </a:p>
          <a:p>
            <a:pPr eaLnBrk="1" hangingPunct="1">
              <a:spcBef>
                <a:spcPct val="0"/>
              </a:spcBef>
            </a:pPr>
            <a:r>
              <a:rPr lang="en-GB" altLang="en-US" dirty="0">
                <a:latin typeface="Arial" panose="020B0604020202020204" pitchFamily="34" charset="0"/>
                <a:ea typeface="ＭＳ Ｐゴシック" pitchFamily="34" charset="-128"/>
                <a:cs typeface="Arial" panose="020B0604020202020204" pitchFamily="34" charset="0"/>
              </a:rPr>
              <a:t>The</a:t>
            </a:r>
            <a:r>
              <a:rPr lang="en-GB" altLang="en-US" baseline="0" dirty="0">
                <a:latin typeface="Arial" panose="020B0604020202020204" pitchFamily="34" charset="0"/>
                <a:ea typeface="ＭＳ Ｐゴシック" pitchFamily="34" charset="-128"/>
                <a:cs typeface="Arial" panose="020B0604020202020204" pitchFamily="34" charset="0"/>
              </a:rPr>
              <a:t> amount by which the CO2 goes up in the atmosphere each year varies substantially</a:t>
            </a:r>
            <a:endParaRPr lang="en-GB" altLang="en-US" dirty="0">
              <a:latin typeface="Arial" panose="020B0604020202020204" pitchFamily="34" charset="0"/>
              <a:ea typeface="ＭＳ Ｐゴシック" pitchFamily="34" charset="-128"/>
              <a:cs typeface="Arial" panose="020B0604020202020204" pitchFamily="34" charset="0"/>
            </a:endParaRP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pitchFamily="34" charset="0"/>
                <a:ea typeface="ＭＳ Ｐゴシック" pitchFamily="34" charset="-128"/>
              </a:defRPr>
            </a:lvl1pPr>
            <a:lvl2pPr marL="702756" indent="-270291" eaLnBrk="0" hangingPunct="0">
              <a:defRPr sz="2300">
                <a:solidFill>
                  <a:schemeClr val="tx1"/>
                </a:solidFill>
                <a:latin typeface="Arial" pitchFamily="34" charset="0"/>
                <a:ea typeface="ＭＳ Ｐゴシック" pitchFamily="34" charset="-128"/>
              </a:defRPr>
            </a:lvl2pPr>
            <a:lvl3pPr marL="1081164" indent="-216233" eaLnBrk="0" hangingPunct="0">
              <a:defRPr sz="2300">
                <a:solidFill>
                  <a:schemeClr val="tx1"/>
                </a:solidFill>
                <a:latin typeface="Arial" pitchFamily="34" charset="0"/>
                <a:ea typeface="ＭＳ Ｐゴシック" pitchFamily="34" charset="-128"/>
              </a:defRPr>
            </a:lvl3pPr>
            <a:lvl4pPr marL="1513629" indent="-216233" eaLnBrk="0" hangingPunct="0">
              <a:defRPr sz="2300">
                <a:solidFill>
                  <a:schemeClr val="tx1"/>
                </a:solidFill>
                <a:latin typeface="Arial" pitchFamily="34" charset="0"/>
                <a:ea typeface="ＭＳ Ｐゴシック" pitchFamily="34" charset="-128"/>
              </a:defRPr>
            </a:lvl4pPr>
            <a:lvl5pPr marL="1946095" indent="-216233" eaLnBrk="0" hangingPunct="0">
              <a:defRPr sz="2300">
                <a:solidFill>
                  <a:schemeClr val="tx1"/>
                </a:solidFill>
                <a:latin typeface="Arial" pitchFamily="34" charset="0"/>
                <a:ea typeface="ＭＳ Ｐゴシック" pitchFamily="34" charset="-128"/>
              </a:defRPr>
            </a:lvl5pPr>
            <a:lvl6pPr marL="2378560" indent="-216233" defTabSz="432465"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11026" indent="-216233" defTabSz="432465"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243491" indent="-216233" defTabSz="432465"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675957" indent="-216233" defTabSz="432465"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63337EE7-9737-4C56-86EE-540ED3004FD1}" type="slidenum">
              <a:rPr lang="en-GB" altLang="en-US" sz="1100">
                <a:latin typeface="Calibri" pitchFamily="34" charset="0"/>
              </a:rPr>
              <a:pPr eaLnBrk="1" hangingPunct="1"/>
              <a:t>5</a:t>
            </a:fld>
            <a:endParaRPr lang="en-GB" altLang="en-US" sz="1100">
              <a:latin typeface="Calibri" pitchFamily="34" charset="0"/>
            </a:endParaRPr>
          </a:p>
        </p:txBody>
      </p:sp>
    </p:spTree>
    <p:extLst>
      <p:ext uri="{BB962C8B-B14F-4D97-AF65-F5344CB8AC3E}">
        <p14:creationId xmlns:p14="http://schemas.microsoft.com/office/powerpoint/2010/main" val="287710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GB" dirty="0"/>
              <a:t>So how does this exchange between the ocean and atmosphere actually occur, and over what sorts of scales?</a:t>
            </a:r>
          </a:p>
        </p:txBody>
      </p:sp>
    </p:spTree>
    <p:extLst>
      <p:ext uri="{BB962C8B-B14F-4D97-AF65-F5344CB8AC3E}">
        <p14:creationId xmlns:p14="http://schemas.microsoft.com/office/powerpoint/2010/main" val="3077862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GB" dirty="0"/>
              <a:t>So how does this exchange between the ocean and atmosphere actually occur, and over what sorts of scales?</a:t>
            </a:r>
          </a:p>
        </p:txBody>
      </p:sp>
    </p:spTree>
    <p:extLst>
      <p:ext uri="{BB962C8B-B14F-4D97-AF65-F5344CB8AC3E}">
        <p14:creationId xmlns:p14="http://schemas.microsoft.com/office/powerpoint/2010/main" val="108692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9563" y="1414463"/>
            <a:ext cx="678497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GB" dirty="0"/>
              <a:t>So how does this exchange between the ocean and atmosphere actually occur, and over what sorts of scales?</a:t>
            </a:r>
          </a:p>
        </p:txBody>
      </p:sp>
    </p:spTree>
    <p:extLst>
      <p:ext uri="{BB962C8B-B14F-4D97-AF65-F5344CB8AC3E}">
        <p14:creationId xmlns:p14="http://schemas.microsoft.com/office/powerpoint/2010/main" val="108536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Ca</a:t>
            </a:r>
            <a:r>
              <a:rPr lang="en-US" baseline="0" dirty="0"/>
              <a:t> is the concentration in the bulk air</a:t>
            </a:r>
          </a:p>
          <a:p>
            <a:r>
              <a:rPr lang="en-US" baseline="0" dirty="0" err="1"/>
              <a:t>Cw</a:t>
            </a:r>
            <a:r>
              <a:rPr lang="en-US" baseline="0" dirty="0"/>
              <a:t> is the concentration in the bulk water</a:t>
            </a:r>
          </a:p>
          <a:p>
            <a:endParaRPr lang="en-US" baseline="0" dirty="0"/>
          </a:p>
          <a:p>
            <a:r>
              <a:rPr lang="en-US" baseline="0" dirty="0"/>
              <a:t>The net flux of gas is given by the concentration difference across the film and the a kinetic, or rate term known as the gas transfer velocity.</a:t>
            </a:r>
          </a:p>
          <a:p>
            <a:endParaRPr lang="en-US" baseline="0" dirty="0"/>
          </a:p>
          <a:p>
            <a:r>
              <a:rPr lang="en-US" dirty="0"/>
              <a:t>Gas transfer is gas specific and can</a:t>
            </a:r>
            <a:r>
              <a:rPr lang="en-US" baseline="0" dirty="0"/>
              <a:t> be controlled by both air-side and water-side processes, but often it will be dominated by one.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93FA598-F5A5-8444-81CE-DD5AAF9C15EA}" type="slidenum">
              <a:rPr lang="en-US" smtClean="0"/>
              <a:t>9</a:t>
            </a:fld>
            <a:endParaRPr lang="en-US"/>
          </a:p>
        </p:txBody>
      </p:sp>
    </p:spTree>
    <p:extLst>
      <p:ext uri="{BB962C8B-B14F-4D97-AF65-F5344CB8AC3E}">
        <p14:creationId xmlns:p14="http://schemas.microsoft.com/office/powerpoint/2010/main" val="257946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Ca</a:t>
            </a:r>
            <a:r>
              <a:rPr lang="en-US" baseline="0" dirty="0"/>
              <a:t> is the concentration in the bulk air</a:t>
            </a:r>
          </a:p>
          <a:p>
            <a:r>
              <a:rPr lang="en-US" baseline="0" dirty="0" err="1"/>
              <a:t>Cw</a:t>
            </a:r>
            <a:r>
              <a:rPr lang="en-US" baseline="0" dirty="0"/>
              <a:t> is the concentration in the bulk water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Schmidt number is dimensionless ratio used to </a:t>
            </a:r>
            <a:r>
              <a:rPr lang="en-US" baseline="0" dirty="0" err="1"/>
              <a:t>decribe</a:t>
            </a:r>
            <a:r>
              <a:rPr lang="en-US" baseline="0" dirty="0"/>
              <a:t> fluid flows, ratio of momentum and mass diffusivity (v= viscous diffusion, D = mass diffusion).</a:t>
            </a:r>
          </a:p>
          <a:p>
            <a:endParaRPr lang="en-US" baseline="0" dirty="0"/>
          </a:p>
          <a:p>
            <a:endParaRPr lang="en-US" baseline="0" dirty="0"/>
          </a:p>
          <a:p>
            <a:r>
              <a:rPr lang="en-US" baseline="0" dirty="0"/>
              <a:t>The net flux of gas is given by the concentration difference across the film and the a kinetic, or rate term known as the gas transfer velocity.</a:t>
            </a:r>
          </a:p>
          <a:p>
            <a:endParaRPr lang="en-US" baseline="0" dirty="0"/>
          </a:p>
          <a:p>
            <a:r>
              <a:rPr lang="en-US" dirty="0"/>
              <a:t>Gas transfer is gas specific and can</a:t>
            </a:r>
            <a:r>
              <a:rPr lang="en-US" baseline="0" dirty="0"/>
              <a:t> be controlled by both air-side and water-side processes, but often it will be dominated by one.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93FA598-F5A5-8444-81CE-DD5AAF9C15EA}" type="slidenum">
              <a:rPr lang="en-US" smtClean="0"/>
              <a:t>10</a:t>
            </a:fld>
            <a:endParaRPr lang="en-US"/>
          </a:p>
        </p:txBody>
      </p:sp>
    </p:spTree>
    <p:extLst>
      <p:ext uri="{BB962C8B-B14F-4D97-AF65-F5344CB8AC3E}">
        <p14:creationId xmlns:p14="http://schemas.microsoft.com/office/powerpoint/2010/main" val="2579469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AC4B8B1-E9D0-3C8E-A507-4A7B253F87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92535" y="361"/>
            <a:ext cx="3851465" cy="5143139"/>
          </a:xfrm>
          <a:prstGeom prst="rect">
            <a:avLst/>
          </a:prstGeom>
        </p:spPr>
      </p:pic>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7" y="3097148"/>
            <a:ext cx="4706868" cy="997860"/>
          </a:xfrm>
          <a:prstGeom prst="rect">
            <a:avLst/>
          </a:prstGeom>
        </p:spPr>
        <p:txBody>
          <a:bodyPr vert="horz" lIns="91440" tIns="45720" rIns="91440" bIns="45720" rtlCol="0" anchor="t">
            <a:noAutofit/>
          </a:bodyPr>
          <a:lstStyle>
            <a:lvl1pPr>
              <a:defRPr sz="3275" b="1" i="0">
                <a:solidFill>
                  <a:srgbClr val="003C3B"/>
                </a:solidFill>
                <a:latin typeface="Arial" panose="020B0604020202020204" pitchFamily="34" charset="0"/>
                <a:cs typeface="Arial" panose="020B0604020202020204" pitchFamily="34" charset="0"/>
              </a:defRPr>
            </a:lvl1pPr>
          </a:lstStyle>
          <a:p>
            <a:r>
              <a:rPr lang="en-GB" dirty="0"/>
              <a:t>Cover Slide title maximum of 2 lines</a:t>
            </a:r>
            <a:endParaRPr lang="en-US" dirty="0"/>
          </a:p>
        </p:txBody>
      </p:sp>
      <p:pic>
        <p:nvPicPr>
          <p:cNvPr id="8" name="Picture 7" descr="Logo&#10;&#10;Description automatically generated with medium confidence">
            <a:extLst>
              <a:ext uri="{FF2B5EF4-FFF2-40B4-BE49-F238E27FC236}">
                <a16:creationId xmlns:a16="http://schemas.microsoft.com/office/drawing/2014/main" id="{1199BFAD-F4D4-1B01-012B-E92049685C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394" y="324909"/>
            <a:ext cx="4135674" cy="2721896"/>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1" y="0"/>
            <a:ext cx="5401549"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0"/>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5" name="Picture 4" descr="Logo&#10;&#10;Description automatically generated">
            <a:extLst>
              <a:ext uri="{FF2B5EF4-FFF2-40B4-BE49-F238E27FC236}">
                <a16:creationId xmlns:a16="http://schemas.microsoft.com/office/drawing/2014/main" id="{523A3671-EF21-D70D-2E1F-A668634359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Tree>
    <p:extLst>
      <p:ext uri="{BB962C8B-B14F-4D97-AF65-F5344CB8AC3E}">
        <p14:creationId xmlns:p14="http://schemas.microsoft.com/office/powerpoint/2010/main" val="104640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0"/>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pic>
        <p:nvPicPr>
          <p:cNvPr id="12" name="Picture 11" descr="Logo&#10;&#10;Description automatically generated with medium confidence">
            <a:extLst>
              <a:ext uri="{FF2B5EF4-FFF2-40B4-BE49-F238E27FC236}">
                <a16:creationId xmlns:a16="http://schemas.microsoft.com/office/drawing/2014/main" id="{85C755DB-893F-C64E-8AF2-C831F24E08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1" y="-5016"/>
            <a:ext cx="2202889"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155786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0"/>
            <a:ext cx="6788112"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0"/>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1" y="-5016"/>
            <a:ext cx="2202889"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68538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0"/>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F44AC0E7-BC0A-60E6-DB9B-9E4959B08777}"/>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3600" b="1" i="0">
                <a:solidFill>
                  <a:srgbClr val="003C3B"/>
                </a:solidFill>
                <a:latin typeface="Outfit" pitchFamily="2" charset="0"/>
              </a:defRPr>
            </a:lvl1pPr>
          </a:lstStyle>
          <a:p>
            <a:r>
              <a:rPr lang="en-GB"/>
              <a:t>Divider Slide </a:t>
            </a:r>
            <a:endParaRPr lang="en-US"/>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pic>
        <p:nvPicPr>
          <p:cNvPr id="7" name="Picture 6" descr="Logo&#10;&#10;Description automatically generated with medium confidence">
            <a:extLst>
              <a:ext uri="{FF2B5EF4-FFF2-40B4-BE49-F238E27FC236}">
                <a16:creationId xmlns:a16="http://schemas.microsoft.com/office/drawing/2014/main" id="{BA2B8176-154E-1134-AE38-0573799014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1" y="-5016"/>
            <a:ext cx="2202889"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191209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0"/>
            <a:ext cx="6788112"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9" name="Picture 8" descr="Logo&#10;&#10;Description automatically generated">
            <a:extLst>
              <a:ext uri="{FF2B5EF4-FFF2-40B4-BE49-F238E27FC236}">
                <a16:creationId xmlns:a16="http://schemas.microsoft.com/office/drawing/2014/main" id="{779D9B10-07A0-AAA2-F150-D4E0F68AC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4" name="object 3">
            <a:extLst>
              <a:ext uri="{FF2B5EF4-FFF2-40B4-BE49-F238E27FC236}">
                <a16:creationId xmlns:a16="http://schemas.microsoft.com/office/drawing/2014/main" id="{A1A56CEC-F9B4-6B61-96FA-BE9AFF2B61AE}"/>
              </a:ext>
            </a:extLst>
          </p:cNvPr>
          <p:cNvSpPr/>
          <p:nvPr userDrawn="1"/>
        </p:nvSpPr>
        <p:spPr>
          <a:xfrm>
            <a:off x="6788112" y="0"/>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1" y="-5016"/>
            <a:ext cx="2202889"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395368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8981" y="361"/>
            <a:ext cx="4965019" cy="5143139"/>
          </a:xfrm>
          <a:prstGeom prst="rect">
            <a:avLst/>
          </a:prstGeom>
        </p:spPr>
      </p:pic>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9" name="Picture 78" descr="Logo&#10;&#10;Description automatically generated with medium confidence">
            <a:extLst>
              <a:ext uri="{FF2B5EF4-FFF2-40B4-BE49-F238E27FC236}">
                <a16:creationId xmlns:a16="http://schemas.microsoft.com/office/drawing/2014/main" id="{D512AD58-9BCD-C5E1-0485-634CAE1E3E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Tree>
    <p:extLst>
      <p:ext uri="{BB962C8B-B14F-4D97-AF65-F5344CB8AC3E}">
        <p14:creationId xmlns:p14="http://schemas.microsoft.com/office/powerpoint/2010/main" val="1474224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0"/>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22630" y="7729"/>
            <a:ext cx="5021370" cy="514313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Tree>
    <p:extLst>
      <p:ext uri="{BB962C8B-B14F-4D97-AF65-F5344CB8AC3E}">
        <p14:creationId xmlns:p14="http://schemas.microsoft.com/office/powerpoint/2010/main" val="288341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E274902-B01F-6EF6-B71B-60E4A7B679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61"/>
            <a:ext cx="9144000" cy="5143139"/>
          </a:xfrm>
          <a:prstGeom prst="rect">
            <a:avLst/>
          </a:prstGeom>
        </p:spPr>
      </p:pic>
      <p:sp>
        <p:nvSpPr>
          <p:cNvPr id="9" name="Picture Placeholder 8">
            <a:extLst>
              <a:ext uri="{FF2B5EF4-FFF2-40B4-BE49-F238E27FC236}">
                <a16:creationId xmlns:a16="http://schemas.microsoft.com/office/drawing/2014/main" id="{A3F300A6-A419-8C90-233A-37E8AC45F9E0}"/>
              </a:ext>
            </a:extLst>
          </p:cNvPr>
          <p:cNvSpPr>
            <a:spLocks noGrp="1"/>
          </p:cNvSpPr>
          <p:nvPr>
            <p:ph type="pic" sz="quarter" idx="10" hasCustomPrompt="1"/>
          </p:nvPr>
        </p:nvSpPr>
        <p:spPr>
          <a:xfrm>
            <a:off x="6369432"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615A1A1E-EB3F-911A-8895-76AAF9699152}"/>
              </a:ext>
            </a:extLst>
          </p:cNvPr>
          <p:cNvSpPr/>
          <p:nvPr userDrawn="1"/>
        </p:nvSpPr>
        <p:spPr>
          <a:xfrm>
            <a:off x="7979920"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rgbClr val="003C3B"/>
                </a:solidFill>
                <a:latin typeface="Outfit" pitchFamily="2" charset="0"/>
              </a:defRPr>
            </a:lvl1pPr>
          </a:lstStyle>
          <a:p>
            <a:r>
              <a:rPr lang="en-GB"/>
              <a:t>Divider Slide </a:t>
            </a:r>
            <a:endParaRPr lang="en-US"/>
          </a:p>
        </p:txBody>
      </p:sp>
      <p:pic>
        <p:nvPicPr>
          <p:cNvPr id="7" name="Picture 6" descr="Logo&#10;&#10;Description automatically generated with medium confidence">
            <a:extLst>
              <a:ext uri="{FF2B5EF4-FFF2-40B4-BE49-F238E27FC236}">
                <a16:creationId xmlns:a16="http://schemas.microsoft.com/office/drawing/2014/main" id="{10B1BE47-1CA2-4FEA-EA68-808D696D07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Tree>
    <p:extLst>
      <p:ext uri="{BB962C8B-B14F-4D97-AF65-F5344CB8AC3E}">
        <p14:creationId xmlns:p14="http://schemas.microsoft.com/office/powerpoint/2010/main" val="8070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FA78424-EBEF-A3A7-C341-7FC211974A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61"/>
            <a:ext cx="9144000" cy="5143139"/>
          </a:xfrm>
          <a:prstGeom prst="rect">
            <a:avLst/>
          </a:prstGeom>
        </p:spPr>
      </p:pic>
      <p:pic>
        <p:nvPicPr>
          <p:cNvPr id="8" name="Picture 7" descr="Logo&#10;&#10;Description automatically generated">
            <a:extLst>
              <a:ext uri="{FF2B5EF4-FFF2-40B4-BE49-F238E27FC236}">
                <a16:creationId xmlns:a16="http://schemas.microsoft.com/office/drawing/2014/main" id="{5F87C587-D3E3-3680-1B00-7D0CDE25E2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1527521"/>
            <a:ext cx="3344315" cy="1714596"/>
          </a:xfrm>
          <a:prstGeom prst="rect">
            <a:avLst/>
          </a:prstGeom>
        </p:spPr>
        <p:txBody>
          <a:bodyPr vert="horz" lIns="91440" tIns="45720" rIns="91440" bIns="45720" rtlCol="0" anchor="t">
            <a:noAutofit/>
          </a:bodyPr>
          <a:lstStyle>
            <a:lvl1pPr>
              <a:defRPr sz="4002"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
        <p:nvSpPr>
          <p:cNvPr id="5" name="Picture Placeholder 8">
            <a:extLst>
              <a:ext uri="{FF2B5EF4-FFF2-40B4-BE49-F238E27FC236}">
                <a16:creationId xmlns:a16="http://schemas.microsoft.com/office/drawing/2014/main" id="{80C7C12A-42BB-918A-4EDA-059063A00EDC}"/>
              </a:ext>
            </a:extLst>
          </p:cNvPr>
          <p:cNvSpPr>
            <a:spLocks noGrp="1"/>
          </p:cNvSpPr>
          <p:nvPr>
            <p:ph type="pic" sz="quarter" idx="10" hasCustomPrompt="1"/>
          </p:nvPr>
        </p:nvSpPr>
        <p:spPr>
          <a:xfrm>
            <a:off x="6355593"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7" name="Rectangle 5">
            <a:extLst>
              <a:ext uri="{FF2B5EF4-FFF2-40B4-BE49-F238E27FC236}">
                <a16:creationId xmlns:a16="http://schemas.microsoft.com/office/drawing/2014/main" id="{A63A5A37-2DD3-8DB2-B5F5-DED340B7FDED}"/>
              </a:ext>
            </a:extLst>
          </p:cNvPr>
          <p:cNvSpPr/>
          <p:nvPr userDrawn="1"/>
        </p:nvSpPr>
        <p:spPr>
          <a:xfrm>
            <a:off x="7972223"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23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289"/>
            <a:ext cx="6788112"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2" y="1285928"/>
            <a:ext cx="3014998" cy="3715406"/>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1" y="1253515"/>
            <a:ext cx="3477146" cy="2122527"/>
          </a:xfrm>
          <a:prstGeom prst="rect">
            <a:avLst/>
          </a:prstGeom>
        </p:spPr>
        <p:txBody>
          <a:bodyPr vert="horz" lIns="91440" tIns="45720" rIns="91440" bIns="45720" rtlCol="0" anchor="t">
            <a:noAutofit/>
          </a:bodyPr>
          <a:lstStyle>
            <a:lvl1pPr>
              <a:lnSpc>
                <a:spcPct val="100000"/>
              </a:lnSpc>
              <a:spcBef>
                <a:spcPts val="546"/>
              </a:spcBef>
              <a:spcAft>
                <a:spcPts val="546"/>
              </a:spcAft>
              <a:defRPr sz="3275"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pic>
        <p:nvPicPr>
          <p:cNvPr id="39" name="Picture 38" descr="Logo&#10;&#10;Description automatically generated">
            <a:extLst>
              <a:ext uri="{FF2B5EF4-FFF2-40B4-BE49-F238E27FC236}">
                <a16:creationId xmlns:a16="http://schemas.microsoft.com/office/drawing/2014/main" id="{F874A05C-1D8D-38FA-3879-352AA3063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40" name="object 3">
            <a:extLst>
              <a:ext uri="{FF2B5EF4-FFF2-40B4-BE49-F238E27FC236}">
                <a16:creationId xmlns:a16="http://schemas.microsoft.com/office/drawing/2014/main" id="{EE53FCE0-553F-884D-67FD-F3AAC22407C2}"/>
              </a:ext>
            </a:extLst>
          </p:cNvPr>
          <p:cNvSpPr/>
          <p:nvPr userDrawn="1"/>
        </p:nvSpPr>
        <p:spPr>
          <a:xfrm>
            <a:off x="6788112" y="0"/>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10707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6652" y="-7439"/>
            <a:ext cx="9150652" cy="5158307"/>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39" y="324909"/>
            <a:ext cx="4135673" cy="2721896"/>
          </a:xfrm>
          <a:prstGeom prst="rect">
            <a:avLst/>
          </a:prstGeom>
        </p:spPr>
      </p:pic>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59784" y="7729"/>
            <a:ext cx="3884216" cy="514313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3097148"/>
            <a:ext cx="4706868" cy="997860"/>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 title maximum of 2 lines</a:t>
            </a:r>
            <a:endParaRPr lang="en-US"/>
          </a:p>
        </p:txBody>
      </p:sp>
    </p:spTree>
    <p:extLst>
      <p:ext uri="{BB962C8B-B14F-4D97-AF65-F5344CB8AC3E}">
        <p14:creationId xmlns:p14="http://schemas.microsoft.com/office/powerpoint/2010/main" val="3487153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0"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0" y="470470"/>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a:t>
            </a:r>
            <a:endParaRPr lang="en-US"/>
          </a:p>
        </p:txBody>
      </p:sp>
      <p:pic>
        <p:nvPicPr>
          <p:cNvPr id="4" name="Picture 3" descr="Logo&#10;&#10;Description automatically generated with medium confidence">
            <a:extLst>
              <a:ext uri="{FF2B5EF4-FFF2-40B4-BE49-F238E27FC236}">
                <a16:creationId xmlns:a16="http://schemas.microsoft.com/office/drawing/2014/main" id="{04C23F71-F8FF-7C2B-0FE1-E228C8B3C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8" y="101243"/>
            <a:ext cx="1642925" cy="1081292"/>
          </a:xfrm>
          <a:prstGeom prst="rect">
            <a:avLst/>
          </a:prstGeom>
        </p:spPr>
      </p:pic>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7" y="1187520"/>
            <a:ext cx="8235197" cy="3578432"/>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0"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0" y="470470"/>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8" y="101243"/>
            <a:ext cx="1642925" cy="1081292"/>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0" y="289"/>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0" y="470470"/>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8" y="101243"/>
            <a:ext cx="1642925" cy="1081292"/>
          </a:xfrm>
          <a:prstGeom prst="rect">
            <a:avLst/>
          </a:prstGeom>
        </p:spPr>
      </p:pic>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425525"/>
            <a:ext cx="3589452" cy="3719281"/>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5" y="1425525"/>
            <a:ext cx="123903" cy="371768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Tree>
    <p:extLst>
      <p:ext uri="{BB962C8B-B14F-4D97-AF65-F5344CB8AC3E}">
        <p14:creationId xmlns:p14="http://schemas.microsoft.com/office/powerpoint/2010/main" val="242643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5"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470470"/>
            <a:ext cx="6919882"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2" name="Picture 1" descr="Logo&#10;&#10;Description automatically generated with medium confidence">
            <a:extLst>
              <a:ext uri="{FF2B5EF4-FFF2-40B4-BE49-F238E27FC236}">
                <a16:creationId xmlns:a16="http://schemas.microsoft.com/office/drawing/2014/main" id="{0D9F827A-E976-6ABC-1466-86F285CB7C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3970892"/>
            <a:ext cx="1642925" cy="1081292"/>
          </a:xfrm>
          <a:prstGeom prst="rect">
            <a:avLst/>
          </a:prstGeom>
        </p:spPr>
      </p:pic>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7" y="1187521"/>
            <a:ext cx="8235197" cy="2546046"/>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1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5"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7" y="2141468"/>
            <a:ext cx="8235197" cy="2546046"/>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299192"/>
            <a:ext cx="6919882"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12" name="Picture 11" descr="Logo&#10;&#10;Description automatically generated with medium confidence">
            <a:extLst>
              <a:ext uri="{FF2B5EF4-FFF2-40B4-BE49-F238E27FC236}">
                <a16:creationId xmlns:a16="http://schemas.microsoft.com/office/drawing/2014/main" id="{624B7872-7768-8994-9EFC-A12171D04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5019323"/>
            <a:ext cx="9144000" cy="12389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6" y="1274651"/>
            <a:ext cx="8235197" cy="2683331"/>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455" b="0" i="0">
                <a:solidFill>
                  <a:srgbClr val="003C3B"/>
                </a:solidFill>
                <a:latin typeface="Outfit" pitchFamily="2" charset="0"/>
                <a:ea typeface="Inter" panose="02000503000000020004" pitchFamily="2" charset="0"/>
              </a:defRPr>
            </a:lvl2pPr>
            <a:lvl3pPr>
              <a:defRPr sz="1455" b="0" i="0">
                <a:solidFill>
                  <a:srgbClr val="003C3B"/>
                </a:solidFill>
                <a:latin typeface="Outfit" pitchFamily="2" charset="0"/>
                <a:ea typeface="Inter" panose="02000503000000020004" pitchFamily="2" charset="0"/>
              </a:defRPr>
            </a:lvl3pPr>
            <a:lvl4pPr>
              <a:defRPr sz="1455" b="0" i="0">
                <a:solidFill>
                  <a:srgbClr val="003C3B"/>
                </a:solidFill>
                <a:latin typeface="Outfit" pitchFamily="2" charset="0"/>
                <a:ea typeface="Inter" panose="02000503000000020004" pitchFamily="2" charset="0"/>
              </a:defRPr>
            </a:lvl4pPr>
            <a:lvl5pPr>
              <a:defRPr sz="1455" b="0" i="0">
                <a:solidFill>
                  <a:srgbClr val="003C3B"/>
                </a:solidFill>
                <a:latin typeface="Outfit"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20" y="470470"/>
            <a:ext cx="6919882"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only slide title maximum of 1 line</a:t>
            </a:r>
            <a:endParaRPr lang="en-US"/>
          </a:p>
        </p:txBody>
      </p:sp>
      <p:pic>
        <p:nvPicPr>
          <p:cNvPr id="8" name="Picture 7" descr="Logo&#10;&#10;Description automatically generated with medium confidence">
            <a:extLst>
              <a:ext uri="{FF2B5EF4-FFF2-40B4-BE49-F238E27FC236}">
                <a16:creationId xmlns:a16="http://schemas.microsoft.com/office/drawing/2014/main" id="{E9C1154D-36D6-A953-38F2-59B9E13E96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3970892"/>
            <a:ext cx="1642925" cy="1081292"/>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226215"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256236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301344"/>
            <a:ext cx="4043248"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347884" y="1306"/>
            <a:ext cx="3796116"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792079" y="0"/>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4350080" y="170517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4350079" y="421413"/>
            <a:ext cx="4236359"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72" name="Picture 71" descr="Logo&#10;&#10;Description automatically generated with medium confidence">
            <a:extLst>
              <a:ext uri="{FF2B5EF4-FFF2-40B4-BE49-F238E27FC236}">
                <a16:creationId xmlns:a16="http://schemas.microsoft.com/office/drawing/2014/main" id="{A7E1376B-7710-0DD8-EA1F-07505FDD1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79" y="3970892"/>
            <a:ext cx="1642925" cy="1081292"/>
          </a:xfrm>
          <a:prstGeom prst="rect">
            <a:avLst/>
          </a:prstGeom>
        </p:spPr>
      </p:pic>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149"/>
            <a:ext cx="3796116"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191880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26004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7" y="0"/>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8" y="1231974"/>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8" y="1231974"/>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1" y="1231974"/>
            <a:ext cx="2186519" cy="2002406"/>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6433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pic>
        <p:nvPicPr>
          <p:cNvPr id="22" name="Picture 21" descr="Icon&#10;&#10;Description automatically generated">
            <a:extLst>
              <a:ext uri="{FF2B5EF4-FFF2-40B4-BE49-F238E27FC236}">
                <a16:creationId xmlns:a16="http://schemas.microsoft.com/office/drawing/2014/main" id="{CC92E8A1-37D3-2FC9-50B2-B212428499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01261" y="181"/>
            <a:ext cx="4342739" cy="514313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7" y="0"/>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178613" y="1333874"/>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062113" y="1333874"/>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5925046" y="1333874"/>
            <a:ext cx="2774183" cy="3707164"/>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81135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5F00D402-5185-E8FF-0923-E28236B850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1" name="object 10">
            <a:extLst>
              <a:ext uri="{FF2B5EF4-FFF2-40B4-BE49-F238E27FC236}">
                <a16:creationId xmlns:a16="http://schemas.microsoft.com/office/drawing/2014/main" id="{963E5D43-6872-AA68-89A8-5460AE836BC0}"/>
              </a:ext>
            </a:extLst>
          </p:cNvPr>
          <p:cNvSpPr/>
          <p:nvPr userDrawn="1"/>
        </p:nvSpPr>
        <p:spPr>
          <a:xfrm>
            <a:off x="9020097" y="0"/>
            <a:ext cx="123903" cy="514321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301344"/>
            <a:ext cx="4043248"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69" y="2899243"/>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69" y="2899243"/>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2" y="2899243"/>
            <a:ext cx="2774183" cy="2141795"/>
          </a:xfrm>
          <a:prstGeom prst="rect">
            <a:avLst/>
          </a:prstGeom>
          <a:noFill/>
        </p:spPr>
        <p:txBody>
          <a:bodyPr anchor="ctr"/>
          <a:lstStyle>
            <a:lvl1pPr marL="0" indent="0" algn="ctr">
              <a:buNone/>
              <a:defRPr b="0" i="0">
                <a:solidFill>
                  <a:schemeClr val="tx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325207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2562365"/>
            <a:ext cx="4389830" cy="2125149"/>
          </a:xfrm>
          <a:prstGeom prst="rect">
            <a:avLst/>
          </a:prstGeom>
        </p:spPr>
        <p:txBody>
          <a:bodyPr/>
          <a:lstStyle>
            <a:lvl1pPr>
              <a:defRPr sz="1455" b="0" i="0">
                <a:solidFill>
                  <a:srgbClr val="003C3B"/>
                </a:solidFill>
                <a:latin typeface="Outfit" pitchFamily="2" charset="0"/>
                <a:ea typeface="Inter" panose="02000503000000020004" pitchFamily="2" charset="0"/>
              </a:defRPr>
            </a:lvl1pPr>
            <a:lvl2pPr>
              <a:defRPr sz="1273" b="0" i="0">
                <a:solidFill>
                  <a:srgbClr val="003C3B"/>
                </a:solidFill>
                <a:latin typeface="Outfit" pitchFamily="2" charset="0"/>
                <a:ea typeface="Inter" panose="02000503000000020004" pitchFamily="2" charset="0"/>
              </a:defRPr>
            </a:lvl2pPr>
            <a:lvl3pPr>
              <a:defRPr sz="1092" b="0" i="0">
                <a:solidFill>
                  <a:srgbClr val="003C3B"/>
                </a:solidFill>
                <a:latin typeface="Outfit" pitchFamily="2" charset="0"/>
                <a:ea typeface="Inter" panose="02000503000000020004" pitchFamily="2" charset="0"/>
              </a:defRPr>
            </a:lvl3pPr>
            <a:lvl4pPr>
              <a:defRPr sz="910" b="0" i="0">
                <a:solidFill>
                  <a:srgbClr val="003C3B"/>
                </a:solidFill>
                <a:latin typeface="Outfit" pitchFamily="2" charset="0"/>
                <a:ea typeface="Inter" panose="02000503000000020004" pitchFamily="2" charset="0"/>
              </a:defRPr>
            </a:lvl4pPr>
            <a:lvl5pPr>
              <a:defRPr sz="819" b="0" i="0">
                <a:solidFill>
                  <a:srgbClr val="003C3B"/>
                </a:solidFill>
                <a:latin typeface="Outfit"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301344"/>
            <a:ext cx="4043248" cy="923848"/>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Text &amp; image slide title maximum of 2 lines</a:t>
            </a:r>
            <a:endParaRPr lang="en-US"/>
          </a:p>
        </p:txBody>
      </p:sp>
      <p:pic>
        <p:nvPicPr>
          <p:cNvPr id="17" name="Picture 16" descr="Logo&#10;&#10;Description automatically generated with medium confidence">
            <a:extLst>
              <a:ext uri="{FF2B5EF4-FFF2-40B4-BE49-F238E27FC236}">
                <a16:creationId xmlns:a16="http://schemas.microsoft.com/office/drawing/2014/main" id="{05790506-9F65-EE13-ED28-F46439388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71280F10-9A00-38FC-CBBE-9B2D4CB64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7" cy="1879801"/>
          </a:xfrm>
          <a:prstGeom prst="rect">
            <a:avLst/>
          </a:prstGeom>
        </p:spPr>
      </p:pic>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4176465"/>
            <a:ext cx="4043248" cy="491239"/>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Thank you.</a:t>
            </a:r>
            <a:endParaRPr lang="en-US"/>
          </a:p>
        </p:txBody>
      </p:sp>
    </p:spTree>
    <p:extLst>
      <p:ext uri="{BB962C8B-B14F-4D97-AF65-F5344CB8AC3E}">
        <p14:creationId xmlns:p14="http://schemas.microsoft.com/office/powerpoint/2010/main" val="1894742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9144000" cy="5143211"/>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4176465"/>
            <a:ext cx="4043248" cy="491239"/>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289"/>
            <a:ext cx="9144000" cy="5143211"/>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4176465"/>
            <a:ext cx="4043248" cy="491239"/>
          </a:xfrm>
          <a:prstGeom prst="rect">
            <a:avLst/>
          </a:prstGeom>
        </p:spPr>
        <p:txBody>
          <a:bodyPr vert="horz" lIns="91440" tIns="45720" rIns="91440" bIns="45720" rtlCol="0" anchor="t">
            <a:noAutofit/>
          </a:bodyPr>
          <a:lstStyle>
            <a:lvl1pPr>
              <a:defRPr sz="3002" b="0" i="0">
                <a:solidFill>
                  <a:schemeClr val="bg1"/>
                </a:solidFill>
                <a:latin typeface="Outfit" pitchFamily="2" charset="0"/>
              </a:defRPr>
            </a:lvl1pPr>
          </a:lstStyle>
          <a:p>
            <a:r>
              <a:rPr lang="en-GB"/>
              <a:t>Thank you.</a:t>
            </a:r>
            <a:endParaRPr lang="en-US"/>
          </a:p>
        </p:txBody>
      </p:sp>
      <p:pic>
        <p:nvPicPr>
          <p:cNvPr id="13" name="Picture 12" descr="Logo&#10;&#10;Description automatically generated">
            <a:extLst>
              <a:ext uri="{FF2B5EF4-FFF2-40B4-BE49-F238E27FC236}">
                <a16:creationId xmlns:a16="http://schemas.microsoft.com/office/drawing/2014/main" id="{213A8897-6532-2E8B-47F6-784F3B6DB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6"/>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A811044C-1689-484D-A9E4-14AB4380A7F3}" type="datetimeFigureOut">
              <a:rPr lang="en-US" smtClean="0"/>
              <a:t>4/3/25</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D608335-E93C-044E-90A5-6523D76035BE}" type="slidenum">
              <a:rPr lang="en-US" smtClean="0"/>
              <a:t>‹#›</a:t>
            </a:fld>
            <a:endParaRPr lang="en-US"/>
          </a:p>
        </p:txBody>
      </p:sp>
    </p:spTree>
    <p:extLst>
      <p:ext uri="{BB962C8B-B14F-4D97-AF65-F5344CB8AC3E}">
        <p14:creationId xmlns:p14="http://schemas.microsoft.com/office/powerpoint/2010/main" val="2099482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0" name="Title 9"/>
          <p:cNvSpPr>
            <a:spLocks noGrp="1"/>
          </p:cNvSpPr>
          <p:nvPr>
            <p:ph type="title"/>
          </p:nvPr>
        </p:nvSpPr>
        <p:spPr>
          <a:xfrm>
            <a:off x="1403648" y="179457"/>
            <a:ext cx="7287891" cy="380137"/>
          </a:xfrm>
          <a:prstGeom prst="rect">
            <a:avLst/>
          </a:prstGeom>
        </p:spPr>
        <p:txBody>
          <a:bodyPr>
            <a:normAutofit/>
          </a:bodyPr>
          <a:lstStyle>
            <a:lvl1pPr algn="l">
              <a:defRPr sz="2400"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413769" y="789552"/>
            <a:ext cx="8316464" cy="1080120"/>
          </a:xfrm>
        </p:spPr>
        <p:txBody>
          <a:bodyPr anchor="ctr">
            <a:normAutofit/>
          </a:bodyPr>
          <a:lstStyle>
            <a:lvl1pPr marL="0" indent="0" algn="l">
              <a:buNone/>
              <a:defRPr sz="1800">
                <a:latin typeface="Arial" panose="020B0604020202020204" pitchFamily="34" charset="0"/>
                <a:cs typeface="Arial" panose="020B0604020202020204" pitchFamily="34" charset="0"/>
              </a:defRPr>
            </a:lvl1pPr>
            <a:lvl2pPr>
              <a:defRPr sz="1350" baseline="0">
                <a:latin typeface="Poplar Std" panose="04020903030B02020202" pitchFamily="82" charset="0"/>
                <a:ea typeface="Segoe UI Emoji" panose="020B0502040204020203" pitchFamily="34" charset="0"/>
                <a:cs typeface="Arial" panose="020B0604020202020204" pitchFamily="34" charset="0"/>
              </a:defRPr>
            </a:lvl2pPr>
            <a:lvl3pPr marL="685800" indent="0">
              <a:buNone/>
              <a:defRPr sz="2100">
                <a:latin typeface="Poplar Std" panose="04020903030B02020202" pitchFamily="82" charset="0"/>
                <a:ea typeface="Segoe UI Emoji" panose="020B0502040204020203" pitchFamily="34" charset="0"/>
                <a:cs typeface="Arial" panose="020B0604020202020204" pitchFamily="34" charset="0"/>
              </a:defRPr>
            </a:lvl3pPr>
          </a:lstStyle>
          <a:p>
            <a:pPr lvl="0"/>
            <a:r>
              <a:rPr lang="en-GB" dirty="0"/>
              <a:t>Click to edit Master text styles</a:t>
            </a:r>
          </a:p>
          <a:p>
            <a:pPr lvl="2"/>
            <a:r>
              <a:rPr lang="en-GB" dirty="0">
                <a:latin typeface="squeaky chalk sound" pitchFamily="2" charset="0"/>
              </a:rPr>
              <a:t>Sub-sub</a:t>
            </a:r>
            <a:endParaRPr lang="en-GB" dirty="0"/>
          </a:p>
        </p:txBody>
      </p:sp>
    </p:spTree>
    <p:extLst>
      <p:ext uri="{BB962C8B-B14F-4D97-AF65-F5344CB8AC3E}">
        <p14:creationId xmlns:p14="http://schemas.microsoft.com/office/powerpoint/2010/main" val="1627908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3"/>
            <a:ext cx="6858000" cy="1790700"/>
          </a:xfrm>
        </p:spPr>
        <p:txBody>
          <a:bodyPr anchor="b"/>
          <a:lstStyle>
            <a:lvl1pPr algn="ctr">
              <a:defRPr sz="4444"/>
            </a:lvl1pPr>
          </a:lstStyle>
          <a:p>
            <a:r>
              <a:rPr lang="en-US"/>
              <a:t>Click to edit Master title style</a:t>
            </a:r>
          </a:p>
        </p:txBody>
      </p:sp>
      <p:sp>
        <p:nvSpPr>
          <p:cNvPr id="3" name="Subtitle 2"/>
          <p:cNvSpPr>
            <a:spLocks noGrp="1"/>
          </p:cNvSpPr>
          <p:nvPr>
            <p:ph type="subTitle" idx="1"/>
          </p:nvPr>
        </p:nvSpPr>
        <p:spPr>
          <a:xfrm>
            <a:off x="1143001" y="2701528"/>
            <a:ext cx="6858000" cy="1241822"/>
          </a:xfrm>
        </p:spPr>
        <p:txBody>
          <a:bodyPr/>
          <a:lstStyle>
            <a:lvl1pPr marL="0" indent="0" algn="ctr">
              <a:buNone/>
              <a:defRPr sz="1778"/>
            </a:lvl1pPr>
            <a:lvl2pPr marL="338618" indent="0" algn="ctr">
              <a:buNone/>
              <a:defRPr sz="1482"/>
            </a:lvl2pPr>
            <a:lvl3pPr marL="677236" indent="0" algn="ctr">
              <a:buNone/>
              <a:defRPr sz="1333"/>
            </a:lvl3pPr>
            <a:lvl4pPr marL="1015854" indent="0" algn="ctr">
              <a:buNone/>
              <a:defRPr sz="1185"/>
            </a:lvl4pPr>
            <a:lvl5pPr marL="1354471" indent="0" algn="ctr">
              <a:buNone/>
              <a:defRPr sz="1185"/>
            </a:lvl5pPr>
            <a:lvl6pPr marL="1693089" indent="0" algn="ctr">
              <a:buNone/>
              <a:defRPr sz="1185"/>
            </a:lvl6pPr>
            <a:lvl7pPr marL="2031707" indent="0" algn="ctr">
              <a:buNone/>
              <a:defRPr sz="1185"/>
            </a:lvl7pPr>
            <a:lvl8pPr marL="2370325" indent="0" algn="ctr">
              <a:buNone/>
              <a:defRPr sz="1185"/>
            </a:lvl8pPr>
            <a:lvl9pPr marL="2708942" indent="0" algn="ctr">
              <a:buNone/>
              <a:defRPr sz="1185"/>
            </a:lvl9pPr>
          </a:lstStyle>
          <a:p>
            <a:r>
              <a:rPr lang="en-US"/>
              <a:t>Click to edit Master subtitle style</a:t>
            </a:r>
          </a:p>
        </p:txBody>
      </p:sp>
      <p:sp>
        <p:nvSpPr>
          <p:cNvPr id="4" name="Date Placeholder 3"/>
          <p:cNvSpPr>
            <a:spLocks noGrp="1"/>
          </p:cNvSpPr>
          <p:nvPr>
            <p:ph type="dt" sz="half" idx="10"/>
          </p:nvPr>
        </p:nvSpPr>
        <p:spPr/>
        <p:txBody>
          <a:bodyPr/>
          <a:lstStyle/>
          <a:p>
            <a:fld id="{56CAF935-79B3-4047-8CAD-06FCBCFA09C4}"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1274838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AF935-79B3-4047-8CAD-06FCBCFA09C4}"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122219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1" y="0"/>
            <a:ext cx="9143999" cy="51435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45954" y="0"/>
            <a:ext cx="4398046" cy="514313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spTree>
    <p:extLst>
      <p:ext uri="{BB962C8B-B14F-4D97-AF65-F5344CB8AC3E}">
        <p14:creationId xmlns:p14="http://schemas.microsoft.com/office/powerpoint/2010/main" val="3160971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444"/>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778">
                <a:solidFill>
                  <a:schemeClr val="tx1">
                    <a:tint val="75000"/>
                  </a:schemeClr>
                </a:solidFill>
              </a:defRPr>
            </a:lvl1pPr>
            <a:lvl2pPr marL="338618" indent="0">
              <a:buNone/>
              <a:defRPr sz="1482">
                <a:solidFill>
                  <a:schemeClr val="tx1">
                    <a:tint val="75000"/>
                  </a:schemeClr>
                </a:solidFill>
              </a:defRPr>
            </a:lvl2pPr>
            <a:lvl3pPr marL="677236" indent="0">
              <a:buNone/>
              <a:defRPr sz="1333">
                <a:solidFill>
                  <a:schemeClr val="tx1">
                    <a:tint val="75000"/>
                  </a:schemeClr>
                </a:solidFill>
              </a:defRPr>
            </a:lvl3pPr>
            <a:lvl4pPr marL="1015854" indent="0">
              <a:buNone/>
              <a:defRPr sz="1185">
                <a:solidFill>
                  <a:schemeClr val="tx1">
                    <a:tint val="75000"/>
                  </a:schemeClr>
                </a:solidFill>
              </a:defRPr>
            </a:lvl4pPr>
            <a:lvl5pPr marL="1354471" indent="0">
              <a:buNone/>
              <a:defRPr sz="1185">
                <a:solidFill>
                  <a:schemeClr val="tx1">
                    <a:tint val="75000"/>
                  </a:schemeClr>
                </a:solidFill>
              </a:defRPr>
            </a:lvl5pPr>
            <a:lvl6pPr marL="1693089" indent="0">
              <a:buNone/>
              <a:defRPr sz="1185">
                <a:solidFill>
                  <a:schemeClr val="tx1">
                    <a:tint val="75000"/>
                  </a:schemeClr>
                </a:solidFill>
              </a:defRPr>
            </a:lvl6pPr>
            <a:lvl7pPr marL="2031707" indent="0">
              <a:buNone/>
              <a:defRPr sz="1185">
                <a:solidFill>
                  <a:schemeClr val="tx1">
                    <a:tint val="75000"/>
                  </a:schemeClr>
                </a:solidFill>
              </a:defRPr>
            </a:lvl7pPr>
            <a:lvl8pPr marL="2370325" indent="0">
              <a:buNone/>
              <a:defRPr sz="1185">
                <a:solidFill>
                  <a:schemeClr val="tx1">
                    <a:tint val="75000"/>
                  </a:schemeClr>
                </a:solidFill>
              </a:defRPr>
            </a:lvl8pPr>
            <a:lvl9pPr marL="2708942" indent="0">
              <a:buNone/>
              <a:defRPr sz="11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CAF935-79B3-4047-8CAD-06FCBCFA09C4}"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363190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CAF935-79B3-4047-8CAD-06FCBCFA09C4}" type="datetimeFigureOut">
              <a:rPr lang="en-GB" smtClean="0"/>
              <a:t>03/04/2025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3519369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3"/>
            <a:ext cx="3868340" cy="617934"/>
          </a:xfrm>
        </p:spPr>
        <p:txBody>
          <a:bodyPr anchor="b"/>
          <a:lstStyle>
            <a:lvl1pPr marL="0" indent="0">
              <a:buNone/>
              <a:defRPr sz="1778" b="1"/>
            </a:lvl1pPr>
            <a:lvl2pPr marL="338618" indent="0">
              <a:buNone/>
              <a:defRPr sz="1482" b="1"/>
            </a:lvl2pPr>
            <a:lvl3pPr marL="677236" indent="0">
              <a:buNone/>
              <a:defRPr sz="1333" b="1"/>
            </a:lvl3pPr>
            <a:lvl4pPr marL="1015854" indent="0">
              <a:buNone/>
              <a:defRPr sz="1185" b="1"/>
            </a:lvl4pPr>
            <a:lvl5pPr marL="1354471" indent="0">
              <a:buNone/>
              <a:defRPr sz="1185" b="1"/>
            </a:lvl5pPr>
            <a:lvl6pPr marL="1693089" indent="0">
              <a:buNone/>
              <a:defRPr sz="1185" b="1"/>
            </a:lvl6pPr>
            <a:lvl7pPr marL="2031707" indent="0">
              <a:buNone/>
              <a:defRPr sz="1185" b="1"/>
            </a:lvl7pPr>
            <a:lvl8pPr marL="2370325" indent="0">
              <a:buNone/>
              <a:defRPr sz="1185" b="1"/>
            </a:lvl8pPr>
            <a:lvl9pPr marL="2708942" indent="0">
              <a:buNone/>
              <a:defRPr sz="1185"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3"/>
            <a:ext cx="3887391" cy="617934"/>
          </a:xfrm>
        </p:spPr>
        <p:txBody>
          <a:bodyPr anchor="b"/>
          <a:lstStyle>
            <a:lvl1pPr marL="0" indent="0">
              <a:buNone/>
              <a:defRPr sz="1778" b="1"/>
            </a:lvl1pPr>
            <a:lvl2pPr marL="338618" indent="0">
              <a:buNone/>
              <a:defRPr sz="1482" b="1"/>
            </a:lvl2pPr>
            <a:lvl3pPr marL="677236" indent="0">
              <a:buNone/>
              <a:defRPr sz="1333" b="1"/>
            </a:lvl3pPr>
            <a:lvl4pPr marL="1015854" indent="0">
              <a:buNone/>
              <a:defRPr sz="1185" b="1"/>
            </a:lvl4pPr>
            <a:lvl5pPr marL="1354471" indent="0">
              <a:buNone/>
              <a:defRPr sz="1185" b="1"/>
            </a:lvl5pPr>
            <a:lvl6pPr marL="1693089" indent="0">
              <a:buNone/>
              <a:defRPr sz="1185" b="1"/>
            </a:lvl6pPr>
            <a:lvl7pPr marL="2031707" indent="0">
              <a:buNone/>
              <a:defRPr sz="1185" b="1"/>
            </a:lvl7pPr>
            <a:lvl8pPr marL="2370325" indent="0">
              <a:buNone/>
              <a:defRPr sz="1185" b="1"/>
            </a:lvl8pPr>
            <a:lvl9pPr marL="2708942" indent="0">
              <a:buNone/>
              <a:defRPr sz="1185" b="1"/>
            </a:lvl9pPr>
          </a:lstStyle>
          <a:p>
            <a:pPr lvl="0"/>
            <a:r>
              <a:rPr lang="en-US"/>
              <a:t>Click to 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CAF935-79B3-4047-8CAD-06FCBCFA09C4}" type="datetimeFigureOut">
              <a:rPr lang="en-GB" smtClean="0"/>
              <a:t>03/04/2025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584417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CAF935-79B3-4047-8CAD-06FCBCFA09C4}" type="datetimeFigureOut">
              <a:rPr lang="en-GB" smtClean="0"/>
              <a:t>03/04/2025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531373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AF935-79B3-4047-8CAD-06FCBCFA09C4}" type="datetimeFigureOut">
              <a:rPr lang="en-GB" smtClean="0"/>
              <a:t>03/04/2025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2499435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70"/>
            </a:lvl1pPr>
          </a:lstStyle>
          <a:p>
            <a:r>
              <a:rPr lang="en-US"/>
              <a:t>Click to edit Master title style</a:t>
            </a:r>
          </a:p>
        </p:txBody>
      </p:sp>
      <p:sp>
        <p:nvSpPr>
          <p:cNvPr id="3" name="Content Placeholder 2"/>
          <p:cNvSpPr>
            <a:spLocks noGrp="1"/>
          </p:cNvSpPr>
          <p:nvPr>
            <p:ph idx="1"/>
          </p:nvPr>
        </p:nvSpPr>
        <p:spPr>
          <a:xfrm>
            <a:off x="3887391" y="740570"/>
            <a:ext cx="4629150" cy="3655218"/>
          </a:xfrm>
        </p:spPr>
        <p:txBody>
          <a:bodyPr/>
          <a:lstStyle>
            <a:lvl1pPr>
              <a:defRPr sz="2370"/>
            </a:lvl1pPr>
            <a:lvl2pPr>
              <a:defRPr sz="2073"/>
            </a:lvl2pPr>
            <a:lvl3pPr>
              <a:defRPr sz="1778"/>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185"/>
            </a:lvl1pPr>
            <a:lvl2pPr marL="338618" indent="0">
              <a:buNone/>
              <a:defRPr sz="1037"/>
            </a:lvl2pPr>
            <a:lvl3pPr marL="677236" indent="0">
              <a:buNone/>
              <a:defRPr sz="889"/>
            </a:lvl3pPr>
            <a:lvl4pPr marL="1015854" indent="0">
              <a:buNone/>
              <a:defRPr sz="741"/>
            </a:lvl4pPr>
            <a:lvl5pPr marL="1354471" indent="0">
              <a:buNone/>
              <a:defRPr sz="741"/>
            </a:lvl5pPr>
            <a:lvl6pPr marL="1693089" indent="0">
              <a:buNone/>
              <a:defRPr sz="741"/>
            </a:lvl6pPr>
            <a:lvl7pPr marL="2031707" indent="0">
              <a:buNone/>
              <a:defRPr sz="741"/>
            </a:lvl7pPr>
            <a:lvl8pPr marL="2370325" indent="0">
              <a:buNone/>
              <a:defRPr sz="741"/>
            </a:lvl8pPr>
            <a:lvl9pPr marL="2708942" indent="0">
              <a:buNone/>
              <a:defRPr sz="741"/>
            </a:lvl9pPr>
          </a:lstStyle>
          <a:p>
            <a:pPr lvl="0"/>
            <a:r>
              <a:rPr lang="en-US"/>
              <a:t>Click to edit Master text styles</a:t>
            </a:r>
          </a:p>
        </p:txBody>
      </p:sp>
      <p:sp>
        <p:nvSpPr>
          <p:cNvPr id="5" name="Date Placeholder 4"/>
          <p:cNvSpPr>
            <a:spLocks noGrp="1"/>
          </p:cNvSpPr>
          <p:nvPr>
            <p:ph type="dt" sz="half" idx="10"/>
          </p:nvPr>
        </p:nvSpPr>
        <p:spPr/>
        <p:txBody>
          <a:bodyPr/>
          <a:lstStyle/>
          <a:p>
            <a:fld id="{56CAF935-79B3-4047-8CAD-06FCBCFA09C4}" type="datetimeFigureOut">
              <a:rPr lang="en-GB" smtClean="0"/>
              <a:t>03/04/2025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712446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70"/>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8"/>
          </a:xfrm>
        </p:spPr>
        <p:txBody>
          <a:bodyPr anchor="t"/>
          <a:lstStyle>
            <a:lvl1pPr marL="0" indent="0">
              <a:buNone/>
              <a:defRPr sz="2370"/>
            </a:lvl1pPr>
            <a:lvl2pPr marL="338618" indent="0">
              <a:buNone/>
              <a:defRPr sz="2073"/>
            </a:lvl2pPr>
            <a:lvl3pPr marL="677236" indent="0">
              <a:buNone/>
              <a:defRPr sz="1778"/>
            </a:lvl3pPr>
            <a:lvl4pPr marL="1015854" indent="0">
              <a:buNone/>
              <a:defRPr sz="1482"/>
            </a:lvl4pPr>
            <a:lvl5pPr marL="1354471" indent="0">
              <a:buNone/>
              <a:defRPr sz="1482"/>
            </a:lvl5pPr>
            <a:lvl6pPr marL="1693089" indent="0">
              <a:buNone/>
              <a:defRPr sz="1482"/>
            </a:lvl6pPr>
            <a:lvl7pPr marL="2031707" indent="0">
              <a:buNone/>
              <a:defRPr sz="1482"/>
            </a:lvl7pPr>
            <a:lvl8pPr marL="2370325" indent="0">
              <a:buNone/>
              <a:defRPr sz="1482"/>
            </a:lvl8pPr>
            <a:lvl9pPr marL="2708942" indent="0">
              <a:buNone/>
              <a:defRPr sz="1482"/>
            </a:lvl9pPr>
          </a:lstStyle>
          <a:p>
            <a:r>
              <a:rPr lang="en-US"/>
              <a:t>Click icon to add picture</a:t>
            </a:r>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185"/>
            </a:lvl1pPr>
            <a:lvl2pPr marL="338618" indent="0">
              <a:buNone/>
              <a:defRPr sz="1037"/>
            </a:lvl2pPr>
            <a:lvl3pPr marL="677236" indent="0">
              <a:buNone/>
              <a:defRPr sz="889"/>
            </a:lvl3pPr>
            <a:lvl4pPr marL="1015854" indent="0">
              <a:buNone/>
              <a:defRPr sz="741"/>
            </a:lvl4pPr>
            <a:lvl5pPr marL="1354471" indent="0">
              <a:buNone/>
              <a:defRPr sz="741"/>
            </a:lvl5pPr>
            <a:lvl6pPr marL="1693089" indent="0">
              <a:buNone/>
              <a:defRPr sz="741"/>
            </a:lvl6pPr>
            <a:lvl7pPr marL="2031707" indent="0">
              <a:buNone/>
              <a:defRPr sz="741"/>
            </a:lvl7pPr>
            <a:lvl8pPr marL="2370325" indent="0">
              <a:buNone/>
              <a:defRPr sz="741"/>
            </a:lvl8pPr>
            <a:lvl9pPr marL="2708942" indent="0">
              <a:buNone/>
              <a:defRPr sz="741"/>
            </a:lvl9pPr>
          </a:lstStyle>
          <a:p>
            <a:pPr lvl="0"/>
            <a:r>
              <a:rPr lang="en-US"/>
              <a:t>Click to edit Master text styles</a:t>
            </a:r>
          </a:p>
        </p:txBody>
      </p:sp>
      <p:sp>
        <p:nvSpPr>
          <p:cNvPr id="5" name="Date Placeholder 4"/>
          <p:cNvSpPr>
            <a:spLocks noGrp="1"/>
          </p:cNvSpPr>
          <p:nvPr>
            <p:ph type="dt" sz="half" idx="10"/>
          </p:nvPr>
        </p:nvSpPr>
        <p:spPr/>
        <p:txBody>
          <a:bodyPr/>
          <a:lstStyle/>
          <a:p>
            <a:fld id="{56CAF935-79B3-4047-8CAD-06FCBCFA09C4}" type="datetimeFigureOut">
              <a:rPr lang="en-GB" smtClean="0"/>
              <a:t>03/04/2025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517164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AF935-79B3-4047-8CAD-06FCBCFA09C4}"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1952590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AF935-79B3-4047-8CAD-06FCBCFA09C4}"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5DEC3-D0DA-4C29-BB6C-AD99CFBCD4DB}" type="slidenum">
              <a:rPr lang="en-GB" smtClean="0"/>
              <a:t>‹#›</a:t>
            </a:fld>
            <a:endParaRPr lang="en-GB"/>
          </a:p>
        </p:txBody>
      </p:sp>
    </p:spTree>
    <p:extLst>
      <p:ext uri="{BB962C8B-B14F-4D97-AF65-F5344CB8AC3E}">
        <p14:creationId xmlns:p14="http://schemas.microsoft.com/office/powerpoint/2010/main" val="3862943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0" y="0"/>
            <a:ext cx="123903" cy="514321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0" y="470470"/>
            <a:ext cx="6226717" cy="461925"/>
          </a:xfrm>
          <a:prstGeom prst="rect">
            <a:avLst/>
          </a:prstGeom>
        </p:spPr>
        <p:txBody>
          <a:bodyPr vert="horz" lIns="91440" tIns="45720" rIns="91440" bIns="45720" rtlCol="0" anchor="t">
            <a:noAutofit/>
          </a:bodyPr>
          <a:lstStyle>
            <a:lvl1pPr>
              <a:defRPr sz="3002" b="0" i="0">
                <a:solidFill>
                  <a:srgbClr val="003C3B"/>
                </a:solidFill>
                <a:latin typeface="Outfit" pitchFamily="2" charset="0"/>
              </a:defRPr>
            </a:lvl1pPr>
          </a:lstStyle>
          <a:p>
            <a:r>
              <a:rPr lang="en-GB"/>
              <a:t>Titles</a:t>
            </a:r>
            <a:endParaRPr lang="en-US"/>
          </a:p>
        </p:txBody>
      </p:sp>
      <p:pic>
        <p:nvPicPr>
          <p:cNvPr id="5" name="Picture 4" descr="Logo&#10;&#10;Description automatically generated with medium confidence">
            <a:extLst>
              <a:ext uri="{FF2B5EF4-FFF2-40B4-BE49-F238E27FC236}">
                <a16:creationId xmlns:a16="http://schemas.microsoft.com/office/drawing/2014/main" id="{6A1D255E-E94D-A404-E22D-1870FE2B8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8" y="101243"/>
            <a:ext cx="1642925" cy="1081292"/>
          </a:xfrm>
          <a:prstGeom prst="rect">
            <a:avLst/>
          </a:prstGeom>
        </p:spPr>
      </p:pic>
    </p:spTree>
    <p:extLst>
      <p:ext uri="{BB962C8B-B14F-4D97-AF65-F5344CB8AC3E}">
        <p14:creationId xmlns:p14="http://schemas.microsoft.com/office/powerpoint/2010/main" val="91356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pic>
        <p:nvPicPr>
          <p:cNvPr id="6" name="Picture 5" descr="A group of people inside a building&#10;&#10;Description automatically generated with medium confidence">
            <a:extLst>
              <a:ext uri="{FF2B5EF4-FFF2-40B4-BE49-F238E27FC236}">
                <a16:creationId xmlns:a16="http://schemas.microsoft.com/office/drawing/2014/main" id="{58AAB12F-A906-1F06-31DB-042EF3133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35531" y="-1123"/>
            <a:ext cx="4492911" cy="4520674"/>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3" name="Picture Placeholder 6">
            <a:extLst>
              <a:ext uri="{FF2B5EF4-FFF2-40B4-BE49-F238E27FC236}">
                <a16:creationId xmlns:a16="http://schemas.microsoft.com/office/drawing/2014/main" id="{90DEBE9C-A3B3-8A25-ACF6-5DE4D57E1A17}"/>
              </a:ext>
            </a:extLst>
          </p:cNvPr>
          <p:cNvSpPr>
            <a:spLocks noGrp="1"/>
          </p:cNvSpPr>
          <p:nvPr>
            <p:ph type="pic" sz="quarter" idx="10"/>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176527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I">
    <p:spTree>
      <p:nvGrpSpPr>
        <p:cNvPr id="1" name=""/>
        <p:cNvGrpSpPr/>
        <p:nvPr/>
      </p:nvGrpSpPr>
      <p:grpSpPr>
        <a:xfrm>
          <a:off x="0" y="0"/>
          <a:ext cx="0" cy="0"/>
          <a:chOff x="0" y="0"/>
          <a:chExt cx="0" cy="0"/>
        </a:xfrm>
      </p:grpSpPr>
      <p:pic>
        <p:nvPicPr>
          <p:cNvPr id="3" name="Google Shape;11;p9">
            <a:extLst>
              <a:ext uri="{FF2B5EF4-FFF2-40B4-BE49-F238E27FC236}">
                <a16:creationId xmlns:a16="http://schemas.microsoft.com/office/drawing/2014/main" id="{C09DB0D3-2D68-F660-3137-A582D0E6BC94}"/>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2" y="0"/>
            <a:ext cx="9143997" cy="5143499"/>
          </a:xfrm>
          <a:prstGeom prst="rect">
            <a:avLst/>
          </a:prstGeom>
          <a:noFill/>
          <a:ln>
            <a:noFill/>
          </a:ln>
        </p:spPr>
      </p:pic>
      <p:pic>
        <p:nvPicPr>
          <p:cNvPr id="4" name="Picture 3">
            <a:extLst>
              <a:ext uri="{FF2B5EF4-FFF2-40B4-BE49-F238E27FC236}">
                <a16:creationId xmlns:a16="http://schemas.microsoft.com/office/drawing/2014/main" id="{AD0DBC90-EE14-EA8D-B7A2-B850B100DB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04502" y="232059"/>
            <a:ext cx="3734998" cy="1349999"/>
          </a:xfrm>
          <a:prstGeom prst="rect">
            <a:avLst/>
          </a:prstGeom>
        </p:spPr>
      </p:pic>
      <p:sp>
        <p:nvSpPr>
          <p:cNvPr id="6" name="Google Shape;19;p9">
            <a:extLst>
              <a:ext uri="{FF2B5EF4-FFF2-40B4-BE49-F238E27FC236}">
                <a16:creationId xmlns:a16="http://schemas.microsoft.com/office/drawing/2014/main" id="{D9CF9824-E6F9-903C-C14C-C1BC88EBFD0F}"/>
              </a:ext>
            </a:extLst>
          </p:cNvPr>
          <p:cNvSpPr txBox="1"/>
          <p:nvPr/>
        </p:nvSpPr>
        <p:spPr>
          <a:xfrm>
            <a:off x="1905544" y="4793197"/>
            <a:ext cx="7211024" cy="276969"/>
          </a:xfrm>
          <a:prstGeom prst="rect">
            <a:avLst/>
          </a:prstGeom>
          <a:noFill/>
          <a:ln>
            <a:noFill/>
          </a:ln>
        </p:spPr>
        <p:txBody>
          <a:bodyPr spcFirstLastPara="1" wrap="square" lIns="68569" tIns="34275" rIns="68569" bIns="34275" anchor="t" anchorCtr="0">
            <a:spAutoFit/>
          </a:bodyPr>
          <a:lstStyle/>
          <a:p>
            <a:pPr algn="l" fontAlgn="base"/>
            <a:r>
              <a:rPr lang="en-US" sz="450" b="0" i="0">
                <a:solidFill>
                  <a:schemeClr val="bg1"/>
                </a:solidFill>
                <a:effectLst/>
                <a:latin typeface="+mn-lt"/>
              </a:rPr>
              <a:t>This work was funded by the European Union under grant agreement no. 101083922 (OceanICU) and UK Research and Innovation (UKRI) under the UK government’s Horizon Europe funding guarantee [grant number 10054454, 10063673, 10064020, 10059241, 10079684, 10059012, 10048179]. Views and opinions expressed are however those of the author(s) only and do not necessarily reflect those of the European Union or European Research Executive Agency. Neither the European Union </a:t>
            </a:r>
            <a:br>
              <a:rPr lang="en-US" sz="450" b="0" i="0">
                <a:solidFill>
                  <a:schemeClr val="bg1"/>
                </a:solidFill>
                <a:effectLst/>
                <a:latin typeface="+mn-lt"/>
              </a:rPr>
            </a:br>
            <a:r>
              <a:rPr lang="en-US" sz="450" b="0" i="0">
                <a:solidFill>
                  <a:schemeClr val="bg1"/>
                </a:solidFill>
                <a:effectLst/>
                <a:latin typeface="+mn-lt"/>
              </a:rPr>
              <a:t>nor the granting authority can be held responsible for them.</a:t>
            </a:r>
          </a:p>
        </p:txBody>
      </p:sp>
      <p:sp>
        <p:nvSpPr>
          <p:cNvPr id="8" name="Google Shape;13;p9">
            <a:extLst>
              <a:ext uri="{FF2B5EF4-FFF2-40B4-BE49-F238E27FC236}">
                <a16:creationId xmlns:a16="http://schemas.microsoft.com/office/drawing/2014/main" id="{79B81832-546E-F541-554B-07D5004C3DBA}"/>
              </a:ext>
            </a:extLst>
          </p:cNvPr>
          <p:cNvSpPr txBox="1">
            <a:spLocks noGrp="1"/>
          </p:cNvSpPr>
          <p:nvPr>
            <p:ph type="title"/>
          </p:nvPr>
        </p:nvSpPr>
        <p:spPr>
          <a:xfrm>
            <a:off x="540000" y="1385975"/>
            <a:ext cx="7913025" cy="2500313"/>
          </a:xfrm>
          <a:prstGeom prst="rect">
            <a:avLst/>
          </a:prstGeom>
          <a:noFill/>
          <a:ln>
            <a:noFill/>
          </a:ln>
        </p:spPr>
        <p:txBody>
          <a:bodyPr spcFirstLastPara="1" wrap="square" lIns="0" tIns="0" rIns="0" bIns="36000" anchor="ctr" anchorCtr="0">
            <a:noAutofit/>
          </a:bodyPr>
          <a:lstStyle>
            <a:lvl1pPr marR="0" lvl="0" algn="ctr" rtl="0">
              <a:lnSpc>
                <a:spcPct val="100000"/>
              </a:lnSpc>
              <a:spcBef>
                <a:spcPts val="0"/>
              </a:spcBef>
              <a:spcAft>
                <a:spcPts val="0"/>
              </a:spcAft>
              <a:buClr>
                <a:schemeClr val="accent1"/>
              </a:buClr>
              <a:buSzPts val="4000"/>
              <a:buFont typeface="Avenir"/>
              <a:buNone/>
              <a:defRPr sz="2550" b="1" i="0" u="none" strike="noStrike" cap="none">
                <a:solidFill>
                  <a:schemeClr val="lt1"/>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9" name="Google Shape;15;p9">
            <a:extLst>
              <a:ext uri="{FF2B5EF4-FFF2-40B4-BE49-F238E27FC236}">
                <a16:creationId xmlns:a16="http://schemas.microsoft.com/office/drawing/2014/main" id="{D2D2174B-BE78-D323-7735-30F80333D6D8}"/>
              </a:ext>
            </a:extLst>
          </p:cNvPr>
          <p:cNvSpPr txBox="1">
            <a:spLocks noGrp="1"/>
          </p:cNvSpPr>
          <p:nvPr>
            <p:ph type="body" idx="1" hasCustomPrompt="1"/>
          </p:nvPr>
        </p:nvSpPr>
        <p:spPr>
          <a:xfrm>
            <a:off x="540000" y="3889540"/>
            <a:ext cx="7913438" cy="28484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SzPts val="1400"/>
              <a:buNone/>
              <a:defRPr sz="1500" b="1" i="0" u="none" strike="noStrike" cap="none">
                <a:solidFill>
                  <a:schemeClr val="tx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L="685800" marR="0" lvl="1"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r>
              <a:rPr lang="en-US"/>
              <a:t>[MEETING / EVENT]</a:t>
            </a:r>
            <a:endParaRPr/>
          </a:p>
        </p:txBody>
      </p:sp>
      <p:sp>
        <p:nvSpPr>
          <p:cNvPr id="10" name="Google Shape;16;p9">
            <a:extLst>
              <a:ext uri="{FF2B5EF4-FFF2-40B4-BE49-F238E27FC236}">
                <a16:creationId xmlns:a16="http://schemas.microsoft.com/office/drawing/2014/main" id="{B38EBE37-0E57-D298-0947-E3E5BA88763A}"/>
              </a:ext>
            </a:extLst>
          </p:cNvPr>
          <p:cNvSpPr txBox="1">
            <a:spLocks noGrp="1"/>
          </p:cNvSpPr>
          <p:nvPr>
            <p:ph type="body" idx="2" hasCustomPrompt="1"/>
          </p:nvPr>
        </p:nvSpPr>
        <p:spPr>
          <a:xfrm>
            <a:off x="539587" y="4174385"/>
            <a:ext cx="7913438" cy="166857"/>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SzPts val="1400"/>
              <a:buNone/>
              <a:defRPr sz="1125" b="0" i="0" u="none" strike="noStrike" cap="none">
                <a:solidFill>
                  <a:schemeClr val="lt1"/>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L="685800" marR="0" lvl="1"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r>
              <a:rPr lang="nl-BE"/>
              <a:t>Date</a:t>
            </a:r>
            <a:endParaRPr/>
          </a:p>
        </p:txBody>
      </p:sp>
      <p:pic>
        <p:nvPicPr>
          <p:cNvPr id="11" name="Picture 10" descr="A black background with white text&#10;&#10;Description automatically generated">
            <a:extLst>
              <a:ext uri="{FF2B5EF4-FFF2-40B4-BE49-F238E27FC236}">
                <a16:creationId xmlns:a16="http://schemas.microsoft.com/office/drawing/2014/main" id="{7B5D02A4-48E2-EABF-80E8-36DD6339B9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857" y="4813835"/>
            <a:ext cx="951617" cy="212318"/>
          </a:xfrm>
          <a:prstGeom prst="rect">
            <a:avLst/>
          </a:prstGeom>
        </p:spPr>
      </p:pic>
      <p:pic>
        <p:nvPicPr>
          <p:cNvPr id="1026" name="Picture 2" descr="UKRI logo [W]">
            <a:extLst>
              <a:ext uri="{FF2B5EF4-FFF2-40B4-BE49-F238E27FC236}">
                <a16:creationId xmlns:a16="http://schemas.microsoft.com/office/drawing/2014/main" id="{5E49A4A7-509D-E863-EB82-687AC89707C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60318" y="4819434"/>
            <a:ext cx="667287" cy="19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32553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II">
    <p:spTree>
      <p:nvGrpSpPr>
        <p:cNvPr id="1" name=""/>
        <p:cNvGrpSpPr/>
        <p:nvPr/>
      </p:nvGrpSpPr>
      <p:grpSpPr>
        <a:xfrm>
          <a:off x="0" y="0"/>
          <a:ext cx="0" cy="0"/>
          <a:chOff x="0" y="0"/>
          <a:chExt cx="0" cy="0"/>
        </a:xfrm>
      </p:grpSpPr>
      <p:pic>
        <p:nvPicPr>
          <p:cNvPr id="15" name="Google Shape;11;p9">
            <a:extLst>
              <a:ext uri="{FF2B5EF4-FFF2-40B4-BE49-F238E27FC236}">
                <a16:creationId xmlns:a16="http://schemas.microsoft.com/office/drawing/2014/main" id="{E06DA83C-0C70-E82B-1F17-023B6B18D5ED}"/>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 y="0"/>
            <a:ext cx="9143996" cy="5143498"/>
          </a:xfrm>
          <a:prstGeom prst="rect">
            <a:avLst/>
          </a:prstGeom>
          <a:noFill/>
          <a:ln>
            <a:noFill/>
          </a:ln>
        </p:spPr>
      </p:pic>
      <p:pic>
        <p:nvPicPr>
          <p:cNvPr id="6" name="Picture 5">
            <a:extLst>
              <a:ext uri="{FF2B5EF4-FFF2-40B4-BE49-F238E27FC236}">
                <a16:creationId xmlns:a16="http://schemas.microsoft.com/office/drawing/2014/main" id="{451CD913-CD31-1AB6-E767-59772DE34F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3728" y="278217"/>
            <a:ext cx="3734998" cy="1349999"/>
          </a:xfrm>
          <a:prstGeom prst="rect">
            <a:avLst/>
          </a:prstGeom>
        </p:spPr>
      </p:pic>
      <p:sp>
        <p:nvSpPr>
          <p:cNvPr id="8" name="Google Shape;13;p9">
            <a:extLst>
              <a:ext uri="{FF2B5EF4-FFF2-40B4-BE49-F238E27FC236}">
                <a16:creationId xmlns:a16="http://schemas.microsoft.com/office/drawing/2014/main" id="{6A4DE8BF-F65D-8234-BAFD-952E5A0558AB}"/>
              </a:ext>
            </a:extLst>
          </p:cNvPr>
          <p:cNvSpPr txBox="1">
            <a:spLocks noGrp="1"/>
          </p:cNvSpPr>
          <p:nvPr>
            <p:ph type="title" hasCustomPrompt="1"/>
          </p:nvPr>
        </p:nvSpPr>
        <p:spPr>
          <a:xfrm>
            <a:off x="522712" y="1385975"/>
            <a:ext cx="5180503" cy="2374268"/>
          </a:xfrm>
          <a:prstGeom prst="rect">
            <a:avLst/>
          </a:prstGeom>
          <a:noFill/>
          <a:ln>
            <a:noFill/>
          </a:ln>
        </p:spPr>
        <p:txBody>
          <a:bodyPr spcFirstLastPara="1" wrap="square" lIns="0" tIns="0" rIns="0" bIns="36000" anchor="ctr" anchorCtr="0">
            <a:noAutofit/>
          </a:bodyPr>
          <a:lstStyle>
            <a:lvl1pPr marR="0" lvl="0" algn="l" rtl="0">
              <a:lnSpc>
                <a:spcPct val="100000"/>
              </a:lnSpc>
              <a:spcBef>
                <a:spcPts val="0"/>
              </a:spcBef>
              <a:spcAft>
                <a:spcPts val="0"/>
              </a:spcAft>
              <a:buClr>
                <a:schemeClr val="accent1"/>
              </a:buClr>
              <a:buSzPts val="4000"/>
              <a:buFont typeface="Avenir"/>
              <a:buNone/>
              <a:defRPr sz="2550" b="1" i="0" u="none" strike="noStrike" cap="none">
                <a:solidFill>
                  <a:schemeClr val="bg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nl-BE"/>
              <a:t>Click to add title</a:t>
            </a:r>
          </a:p>
        </p:txBody>
      </p:sp>
      <p:sp>
        <p:nvSpPr>
          <p:cNvPr id="9" name="Google Shape;15;p9">
            <a:extLst>
              <a:ext uri="{FF2B5EF4-FFF2-40B4-BE49-F238E27FC236}">
                <a16:creationId xmlns:a16="http://schemas.microsoft.com/office/drawing/2014/main" id="{1DD7CE1F-0ED2-6D68-275E-09E117B79C7F}"/>
              </a:ext>
            </a:extLst>
          </p:cNvPr>
          <p:cNvSpPr txBox="1">
            <a:spLocks noGrp="1"/>
          </p:cNvSpPr>
          <p:nvPr>
            <p:ph type="body" idx="1" hasCustomPrompt="1"/>
          </p:nvPr>
        </p:nvSpPr>
        <p:spPr>
          <a:xfrm>
            <a:off x="523124" y="3773222"/>
            <a:ext cx="5180091" cy="284845"/>
          </a:xfrm>
          <a:prstGeom prst="rect">
            <a:avLst/>
          </a:prstGeom>
          <a:noFill/>
          <a:ln>
            <a:noFill/>
          </a:ln>
        </p:spPr>
        <p:txBody>
          <a:bodyPr spcFirstLastPara="1" wrap="square" lIns="0" tIns="45700" rIns="91425" bIns="45700" anchor="t" anchorCtr="0">
            <a:noAutofit/>
          </a:bodyPr>
          <a:lstStyle>
            <a:lvl1pPr marL="0" marR="0" lvl="0" indent="-171450" algn="l" rtl="0">
              <a:lnSpc>
                <a:spcPct val="100000"/>
              </a:lnSpc>
              <a:spcBef>
                <a:spcPts val="0"/>
              </a:spcBef>
              <a:spcAft>
                <a:spcPts val="0"/>
              </a:spcAft>
              <a:buSzPts val="1400"/>
              <a:buNone/>
              <a:defRPr sz="1500" b="1" i="0" u="none" strike="noStrike" cap="none">
                <a:solidFill>
                  <a:schemeClr val="accent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L="685800" marR="0" lvl="1"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r>
              <a:rPr lang="en-US"/>
              <a:t>MEETING / EVENT</a:t>
            </a:r>
            <a:endParaRPr/>
          </a:p>
        </p:txBody>
      </p:sp>
      <p:sp>
        <p:nvSpPr>
          <p:cNvPr id="10" name="Google Shape;16;p9">
            <a:extLst>
              <a:ext uri="{FF2B5EF4-FFF2-40B4-BE49-F238E27FC236}">
                <a16:creationId xmlns:a16="http://schemas.microsoft.com/office/drawing/2014/main" id="{125800A9-94EE-E047-53B5-02B490C03ABF}"/>
              </a:ext>
            </a:extLst>
          </p:cNvPr>
          <p:cNvSpPr txBox="1">
            <a:spLocks noGrp="1"/>
          </p:cNvSpPr>
          <p:nvPr>
            <p:ph type="body" idx="2" hasCustomPrompt="1"/>
          </p:nvPr>
        </p:nvSpPr>
        <p:spPr>
          <a:xfrm>
            <a:off x="522711" y="4061424"/>
            <a:ext cx="5180090" cy="213153"/>
          </a:xfrm>
          <a:prstGeom prst="rect">
            <a:avLst/>
          </a:prstGeom>
          <a:noFill/>
          <a:ln>
            <a:noFill/>
          </a:ln>
        </p:spPr>
        <p:txBody>
          <a:bodyPr spcFirstLastPara="1" wrap="square" lIns="0" tIns="45700" rIns="91425" bIns="45700" anchor="t" anchorCtr="0">
            <a:noAutofit/>
          </a:bodyPr>
          <a:lstStyle>
            <a:lvl1pPr marL="0" marR="0" lvl="0" indent="-171450" algn="l" rtl="0">
              <a:lnSpc>
                <a:spcPct val="100000"/>
              </a:lnSpc>
              <a:spcBef>
                <a:spcPts val="0"/>
              </a:spcBef>
              <a:spcAft>
                <a:spcPts val="0"/>
              </a:spcAft>
              <a:buSzPts val="1400"/>
              <a:buNone/>
              <a:defRPr sz="1125" b="0" i="0" u="none" strike="noStrike" cap="none">
                <a:solidFill>
                  <a:schemeClr val="bg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L="685800" marR="0" lvl="1"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r>
              <a:rPr lang="nl-BE"/>
              <a:t>Date</a:t>
            </a:r>
            <a:endParaRPr/>
          </a:p>
        </p:txBody>
      </p:sp>
      <p:sp>
        <p:nvSpPr>
          <p:cNvPr id="3" name="Google Shape;19;p9">
            <a:extLst>
              <a:ext uri="{FF2B5EF4-FFF2-40B4-BE49-F238E27FC236}">
                <a16:creationId xmlns:a16="http://schemas.microsoft.com/office/drawing/2014/main" id="{E382DBBB-31C2-B440-5900-7CCD22A6FA21}"/>
              </a:ext>
            </a:extLst>
          </p:cNvPr>
          <p:cNvSpPr txBox="1"/>
          <p:nvPr userDrawn="1"/>
        </p:nvSpPr>
        <p:spPr>
          <a:xfrm>
            <a:off x="1905544" y="4734541"/>
            <a:ext cx="5051716" cy="346218"/>
          </a:xfrm>
          <a:prstGeom prst="rect">
            <a:avLst/>
          </a:prstGeom>
          <a:noFill/>
          <a:ln>
            <a:noFill/>
          </a:ln>
        </p:spPr>
        <p:txBody>
          <a:bodyPr spcFirstLastPara="1" wrap="square" lIns="68569" tIns="34275" rIns="68569" bIns="34275" anchor="t" anchorCtr="0">
            <a:spAutoFit/>
          </a:bodyPr>
          <a:lstStyle/>
          <a:p>
            <a:pPr algn="l" fontAlgn="base"/>
            <a:r>
              <a:rPr lang="en-US" sz="450" b="0" i="0">
                <a:solidFill>
                  <a:schemeClr val="bg2"/>
                </a:solidFill>
                <a:effectLst/>
                <a:latin typeface="+mn-lt"/>
              </a:rPr>
              <a:t>This work was funded by the European Union under grant agreement no. 101083922 (OceanICU) and UK Research and Innovation (UKRI) under the UK government’s </a:t>
            </a:r>
            <a:br>
              <a:rPr lang="en-US" sz="450" b="0" i="0">
                <a:solidFill>
                  <a:schemeClr val="bg2"/>
                </a:solidFill>
                <a:effectLst/>
                <a:latin typeface="+mn-lt"/>
              </a:rPr>
            </a:br>
            <a:r>
              <a:rPr lang="en-US" sz="450" b="0" i="0">
                <a:solidFill>
                  <a:schemeClr val="bg2"/>
                </a:solidFill>
                <a:effectLst/>
                <a:latin typeface="+mn-lt"/>
              </a:rPr>
              <a:t>Horizon Europe funding guarantee [grant number 10054454, 10063673, 10064020, 10059241, 10079684, 10059012, 10048179]. Views and opinions expressed are </a:t>
            </a:r>
            <a:br>
              <a:rPr lang="en-US" sz="450" b="0" i="0">
                <a:solidFill>
                  <a:schemeClr val="bg2"/>
                </a:solidFill>
                <a:effectLst/>
                <a:latin typeface="+mn-lt"/>
              </a:rPr>
            </a:br>
            <a:r>
              <a:rPr lang="en-US" sz="450" b="0" i="0">
                <a:solidFill>
                  <a:schemeClr val="bg2"/>
                </a:solidFill>
                <a:effectLst/>
                <a:latin typeface="+mn-lt"/>
              </a:rPr>
              <a:t>however those of the author(s) only and do not necessarily reflect those of the European Union or European Research Executive Agency. Neither the European Union </a:t>
            </a:r>
            <a:br>
              <a:rPr lang="en-US" sz="450" b="0" i="0">
                <a:solidFill>
                  <a:schemeClr val="bg2"/>
                </a:solidFill>
                <a:effectLst/>
                <a:latin typeface="+mn-lt"/>
              </a:rPr>
            </a:br>
            <a:r>
              <a:rPr lang="en-US" sz="450" b="0" i="0">
                <a:solidFill>
                  <a:schemeClr val="bg2"/>
                </a:solidFill>
                <a:effectLst/>
                <a:latin typeface="+mn-lt"/>
              </a:rPr>
              <a:t>nor the granting authority can be held responsible for them.</a:t>
            </a:r>
          </a:p>
        </p:txBody>
      </p:sp>
      <p:pic>
        <p:nvPicPr>
          <p:cNvPr id="4" name="Picture 3">
            <a:extLst>
              <a:ext uri="{FF2B5EF4-FFF2-40B4-BE49-F238E27FC236}">
                <a16:creationId xmlns:a16="http://schemas.microsoft.com/office/drawing/2014/main" id="{09197512-4470-04D4-0349-4887835EA8F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26550" y="4813990"/>
            <a:ext cx="950231" cy="212009"/>
          </a:xfrm>
          <a:prstGeom prst="rect">
            <a:avLst/>
          </a:prstGeom>
        </p:spPr>
      </p:pic>
      <p:pic>
        <p:nvPicPr>
          <p:cNvPr id="5" name="Picture 2">
            <a:extLst>
              <a:ext uri="{FF2B5EF4-FFF2-40B4-BE49-F238E27FC236}">
                <a16:creationId xmlns:a16="http://schemas.microsoft.com/office/drawing/2014/main" id="{1ABB6F89-7DB4-2F29-1D55-2B8336A40D1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1160380" y="4824793"/>
            <a:ext cx="639495" cy="18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35315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III">
    <p:spTree>
      <p:nvGrpSpPr>
        <p:cNvPr id="1" name=""/>
        <p:cNvGrpSpPr/>
        <p:nvPr/>
      </p:nvGrpSpPr>
      <p:grpSpPr>
        <a:xfrm>
          <a:off x="0" y="0"/>
          <a:ext cx="0" cy="0"/>
          <a:chOff x="0" y="0"/>
          <a:chExt cx="0" cy="0"/>
        </a:xfrm>
      </p:grpSpPr>
      <p:pic>
        <p:nvPicPr>
          <p:cNvPr id="3" name="Google Shape;26;p11">
            <a:extLst>
              <a:ext uri="{FF2B5EF4-FFF2-40B4-BE49-F238E27FC236}">
                <a16:creationId xmlns:a16="http://schemas.microsoft.com/office/drawing/2014/main" id="{46252916-6E7C-DB61-4757-C6A3C6B658E9}"/>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0" y="0"/>
            <a:ext cx="9143999" cy="5143499"/>
          </a:xfrm>
          <a:prstGeom prst="rect">
            <a:avLst/>
          </a:prstGeom>
          <a:noFill/>
          <a:ln>
            <a:noFill/>
          </a:ln>
        </p:spPr>
      </p:pic>
      <p:sp>
        <p:nvSpPr>
          <p:cNvPr id="5" name="Google Shape;15;p9">
            <a:extLst>
              <a:ext uri="{FF2B5EF4-FFF2-40B4-BE49-F238E27FC236}">
                <a16:creationId xmlns:a16="http://schemas.microsoft.com/office/drawing/2014/main" id="{84C17DF6-2124-A036-7BF5-CD815996B6D9}"/>
              </a:ext>
            </a:extLst>
          </p:cNvPr>
          <p:cNvSpPr txBox="1">
            <a:spLocks noGrp="1"/>
          </p:cNvSpPr>
          <p:nvPr>
            <p:ph type="body" idx="1" hasCustomPrompt="1"/>
          </p:nvPr>
        </p:nvSpPr>
        <p:spPr>
          <a:xfrm>
            <a:off x="540000" y="3648265"/>
            <a:ext cx="8021489" cy="28484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SzPts val="1400"/>
              <a:buNone/>
              <a:defRPr sz="1500" b="1" i="0" u="none" strike="noStrike" cap="none">
                <a:solidFill>
                  <a:schemeClr val="accent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L="685800" marR="0" lvl="1"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r>
              <a:rPr lang="en-US"/>
              <a:t>MEETING / EVENT</a:t>
            </a:r>
            <a:endParaRPr/>
          </a:p>
        </p:txBody>
      </p:sp>
      <p:sp>
        <p:nvSpPr>
          <p:cNvPr id="6" name="Google Shape;16;p9">
            <a:extLst>
              <a:ext uri="{FF2B5EF4-FFF2-40B4-BE49-F238E27FC236}">
                <a16:creationId xmlns:a16="http://schemas.microsoft.com/office/drawing/2014/main" id="{4B1917F2-6488-39E7-4FC2-292BA0F3A380}"/>
              </a:ext>
            </a:extLst>
          </p:cNvPr>
          <p:cNvSpPr txBox="1">
            <a:spLocks noGrp="1"/>
          </p:cNvSpPr>
          <p:nvPr>
            <p:ph type="body" idx="2" hasCustomPrompt="1"/>
          </p:nvPr>
        </p:nvSpPr>
        <p:spPr>
          <a:xfrm>
            <a:off x="540000" y="3930445"/>
            <a:ext cx="8021489" cy="184271"/>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SzPts val="1400"/>
              <a:buNone/>
              <a:defRPr sz="1125" b="0" i="0" u="none" strike="noStrike" cap="none">
                <a:solidFill>
                  <a:schemeClr val="bg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L="685800" marR="0" lvl="1"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L="1028700" marR="0" lvl="2"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L="1371600" marR="0" lvl="3"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L="1714500" marR="0" lvl="4"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L="2057400" marR="0" lvl="5"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L="2400300" marR="0" lvl="6"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r>
              <a:rPr lang="nl-BE"/>
              <a:t>Date</a:t>
            </a:r>
            <a:endParaRPr/>
          </a:p>
        </p:txBody>
      </p:sp>
      <p:pic>
        <p:nvPicPr>
          <p:cNvPr id="7" name="Picture 6">
            <a:extLst>
              <a:ext uri="{FF2B5EF4-FFF2-40B4-BE49-F238E27FC236}">
                <a16:creationId xmlns:a16="http://schemas.microsoft.com/office/drawing/2014/main" id="{189CF015-4A72-2787-5D62-9BAAD18EC5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04502" y="232059"/>
            <a:ext cx="3734998" cy="1349999"/>
          </a:xfrm>
          <a:prstGeom prst="rect">
            <a:avLst/>
          </a:prstGeom>
        </p:spPr>
      </p:pic>
      <p:sp>
        <p:nvSpPr>
          <p:cNvPr id="8" name="Google Shape;13;p9">
            <a:extLst>
              <a:ext uri="{FF2B5EF4-FFF2-40B4-BE49-F238E27FC236}">
                <a16:creationId xmlns:a16="http://schemas.microsoft.com/office/drawing/2014/main" id="{CAC794B2-26A2-348E-6F84-BF0B48853EE5}"/>
              </a:ext>
            </a:extLst>
          </p:cNvPr>
          <p:cNvSpPr txBox="1">
            <a:spLocks noGrp="1"/>
          </p:cNvSpPr>
          <p:nvPr>
            <p:ph type="title" hasCustomPrompt="1"/>
          </p:nvPr>
        </p:nvSpPr>
        <p:spPr>
          <a:xfrm>
            <a:off x="540000" y="1385975"/>
            <a:ext cx="8021489" cy="2262290"/>
          </a:xfrm>
          <a:prstGeom prst="rect">
            <a:avLst/>
          </a:prstGeom>
          <a:noFill/>
          <a:ln>
            <a:noFill/>
          </a:ln>
        </p:spPr>
        <p:txBody>
          <a:bodyPr spcFirstLastPara="1" wrap="square" lIns="0" tIns="0" rIns="0" bIns="36000" anchor="ctr" anchorCtr="0">
            <a:noAutofit/>
          </a:bodyPr>
          <a:lstStyle>
            <a:lvl1pPr marR="0" lvl="0" algn="ctr" rtl="0">
              <a:lnSpc>
                <a:spcPct val="100000"/>
              </a:lnSpc>
              <a:spcBef>
                <a:spcPts val="0"/>
              </a:spcBef>
              <a:spcAft>
                <a:spcPts val="0"/>
              </a:spcAft>
              <a:buClr>
                <a:schemeClr val="accent1"/>
              </a:buClr>
              <a:buSzPts val="4000"/>
              <a:buFont typeface="Avenir"/>
              <a:buNone/>
              <a:defRPr sz="2550" b="1" i="0" u="none" strike="noStrike" cap="none">
                <a:solidFill>
                  <a:schemeClr val="bg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nl-BE"/>
              <a:t>Click to add title</a:t>
            </a:r>
            <a:endParaRPr/>
          </a:p>
        </p:txBody>
      </p:sp>
      <p:sp>
        <p:nvSpPr>
          <p:cNvPr id="10" name="Google Shape;19;p9">
            <a:extLst>
              <a:ext uri="{FF2B5EF4-FFF2-40B4-BE49-F238E27FC236}">
                <a16:creationId xmlns:a16="http://schemas.microsoft.com/office/drawing/2014/main" id="{D16968D8-9A28-3972-B433-B87F3D0C1906}"/>
              </a:ext>
            </a:extLst>
          </p:cNvPr>
          <p:cNvSpPr txBox="1"/>
          <p:nvPr userDrawn="1"/>
        </p:nvSpPr>
        <p:spPr>
          <a:xfrm>
            <a:off x="80058" y="4565806"/>
            <a:ext cx="2851484" cy="484718"/>
          </a:xfrm>
          <a:prstGeom prst="rect">
            <a:avLst/>
          </a:prstGeom>
          <a:noFill/>
          <a:ln>
            <a:noFill/>
          </a:ln>
        </p:spPr>
        <p:txBody>
          <a:bodyPr spcFirstLastPara="1" wrap="square" lIns="68569" tIns="34275" rIns="68569" bIns="34275" anchor="t" anchorCtr="0">
            <a:spAutoFit/>
          </a:bodyPr>
          <a:lstStyle/>
          <a:p>
            <a:pPr algn="l" fontAlgn="base"/>
            <a:r>
              <a:rPr lang="en-US" sz="450" b="0" i="0">
                <a:solidFill>
                  <a:schemeClr val="bg2"/>
                </a:solidFill>
                <a:effectLst/>
                <a:latin typeface="+mn-lt"/>
              </a:rPr>
              <a:t>This work was funded by the European Union under grant agreement no. 101083922 (OceanICU) and UK Research and Innovation (UKRI) under the UK government’s Horizon Europe funding guarantee [grant number 10054454, 10063673, 10064020, 10059241, 10079684, 10059012, 10048179]. Views and opinions expressed are however those of the author(s) only and do not necessarily reflect those of the European Union or European Research Executive Agency. </a:t>
            </a:r>
            <a:br>
              <a:rPr lang="en-US" sz="450" b="0" i="0">
                <a:solidFill>
                  <a:schemeClr val="bg2"/>
                </a:solidFill>
                <a:effectLst/>
                <a:latin typeface="+mn-lt"/>
              </a:rPr>
            </a:br>
            <a:r>
              <a:rPr lang="en-US" sz="450" b="0" i="0">
                <a:solidFill>
                  <a:schemeClr val="bg2"/>
                </a:solidFill>
                <a:effectLst/>
                <a:latin typeface="+mn-lt"/>
              </a:rPr>
              <a:t>Neither the European Union nor the granting authority can be held responsible for them.</a:t>
            </a:r>
          </a:p>
        </p:txBody>
      </p:sp>
      <p:pic>
        <p:nvPicPr>
          <p:cNvPr id="11" name="Picture 10">
            <a:extLst>
              <a:ext uri="{FF2B5EF4-FFF2-40B4-BE49-F238E27FC236}">
                <a16:creationId xmlns:a16="http://schemas.microsoft.com/office/drawing/2014/main" id="{A7332161-B5AA-26C6-16B0-99B66DB173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35574" y="4349269"/>
            <a:ext cx="950231" cy="212009"/>
          </a:xfrm>
          <a:prstGeom prst="rect">
            <a:avLst/>
          </a:prstGeom>
        </p:spPr>
      </p:pic>
      <p:pic>
        <p:nvPicPr>
          <p:cNvPr id="12" name="Picture 2">
            <a:extLst>
              <a:ext uri="{FF2B5EF4-FFF2-40B4-BE49-F238E27FC236}">
                <a16:creationId xmlns:a16="http://schemas.microsoft.com/office/drawing/2014/main" id="{F4A64F18-3FFB-E4E4-39EA-4657D33E5FD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1169404" y="4359761"/>
            <a:ext cx="640556" cy="18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10268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hapter" preserve="1">
  <p:cSld name="Chapter">
    <p:spTree>
      <p:nvGrpSpPr>
        <p:cNvPr id="1" name="Shape 20"/>
        <p:cNvGrpSpPr/>
        <p:nvPr/>
      </p:nvGrpSpPr>
      <p:grpSpPr>
        <a:xfrm>
          <a:off x="0" y="0"/>
          <a:ext cx="0" cy="0"/>
          <a:chOff x="0" y="0"/>
          <a:chExt cx="0" cy="0"/>
        </a:xfrm>
      </p:grpSpPr>
      <p:pic>
        <p:nvPicPr>
          <p:cNvPr id="21" name="Google Shape;21;p4"/>
          <p:cNvPicPr preferRelativeResize="0"/>
          <p:nvPr/>
        </p:nvPicPr>
        <p:blipFill>
          <a:blip r:embed="rId2">
            <a:extLst>
              <a:ext uri="{28A0092B-C50C-407E-A947-70E740481C1C}">
                <a14:useLocalDpi xmlns:a14="http://schemas.microsoft.com/office/drawing/2010/main" val="0"/>
              </a:ext>
            </a:extLst>
          </a:blip>
          <a:srcRect/>
          <a:stretch/>
        </p:blipFill>
        <p:spPr>
          <a:xfrm>
            <a:off x="1" y="1"/>
            <a:ext cx="9143999" cy="5143499"/>
          </a:xfrm>
          <a:prstGeom prst="rect">
            <a:avLst/>
          </a:prstGeom>
          <a:noFill/>
          <a:ln>
            <a:noFill/>
          </a:ln>
        </p:spPr>
      </p:pic>
      <p:pic>
        <p:nvPicPr>
          <p:cNvPr id="10" name="Picture 9">
            <a:extLst>
              <a:ext uri="{FF2B5EF4-FFF2-40B4-BE49-F238E27FC236}">
                <a16:creationId xmlns:a16="http://schemas.microsoft.com/office/drawing/2014/main" id="{CE10530C-3EE9-17A0-94D3-40F0CCE66C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81371" y="170458"/>
            <a:ext cx="1494000" cy="540000"/>
          </a:xfrm>
          <a:prstGeom prst="rect">
            <a:avLst/>
          </a:prstGeom>
        </p:spPr>
      </p:pic>
      <p:sp>
        <p:nvSpPr>
          <p:cNvPr id="22" name="Google Shape;22;p4"/>
          <p:cNvSpPr txBox="1">
            <a:spLocks noGrp="1"/>
          </p:cNvSpPr>
          <p:nvPr>
            <p:ph type="title"/>
          </p:nvPr>
        </p:nvSpPr>
        <p:spPr>
          <a:xfrm>
            <a:off x="4571999" y="1042449"/>
            <a:ext cx="3999795" cy="2982899"/>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3000"/>
              <a:buFont typeface="Avenir"/>
              <a:buNone/>
              <a:defRPr sz="2100" b="1" i="0" u="none" strike="noStrike" cap="none">
                <a:solidFill>
                  <a:schemeClr val="dk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3" name="Google Shape;30;p11">
            <a:extLst>
              <a:ext uri="{FF2B5EF4-FFF2-40B4-BE49-F238E27FC236}">
                <a16:creationId xmlns:a16="http://schemas.microsoft.com/office/drawing/2014/main" id="{0E7B153F-EE34-434E-ECC7-D4AC93B9E24E}"/>
              </a:ext>
            </a:extLst>
          </p:cNvPr>
          <p:cNvSpPr txBox="1">
            <a:spLocks/>
          </p:cNvSpPr>
          <p:nvPr userDrawn="1"/>
        </p:nvSpPr>
        <p:spPr>
          <a:xfrm>
            <a:off x="6952956" y="4760761"/>
            <a:ext cx="1924247" cy="14517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9pPr>
          </a:lstStyle>
          <a:p>
            <a:pPr algn="r"/>
            <a:fld id="{00000000-1234-1234-1234-123412341234}" type="slidenum">
              <a:rPr lang="en-US" sz="750" smtClean="0">
                <a:solidFill>
                  <a:schemeClr val="bg2"/>
                </a:solidFill>
                <a:latin typeface="Lucida Sans" panose="020B0602030504020204" pitchFamily="34" charset="0"/>
                <a:ea typeface="Cambria" panose="02040503050406030204" pitchFamily="18" charset="0"/>
              </a:rPr>
              <a:pPr algn="r"/>
              <a:t>‹#›</a:t>
            </a:fld>
            <a:endParaRPr lang="en-US" sz="750">
              <a:solidFill>
                <a:schemeClr val="bg2"/>
              </a:solidFill>
              <a:latin typeface="Lucida Sans" panose="020B0602030504020204" pitchFamily="34" charset="0"/>
              <a:ea typeface="Cambria" panose="02040503050406030204" pitchFamily="18" charset="0"/>
            </a:endParaRPr>
          </a:p>
        </p:txBody>
      </p:sp>
    </p:spTree>
    <p:extLst>
      <p:ext uri="{BB962C8B-B14F-4D97-AF65-F5344CB8AC3E}">
        <p14:creationId xmlns:p14="http://schemas.microsoft.com/office/powerpoint/2010/main" val="1159926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I" preserve="1" userDrawn="1">
  <p:cSld name="Content I">
    <p:spTree>
      <p:nvGrpSpPr>
        <p:cNvPr id="1" name="Shape 25"/>
        <p:cNvGrpSpPr/>
        <p:nvPr/>
      </p:nvGrpSpPr>
      <p:grpSpPr>
        <a:xfrm>
          <a:off x="0" y="0"/>
          <a:ext cx="0" cy="0"/>
          <a:chOff x="0" y="0"/>
          <a:chExt cx="0" cy="0"/>
        </a:xfrm>
      </p:grpSpPr>
      <p:pic>
        <p:nvPicPr>
          <p:cNvPr id="2" name="Google Shape;16;p15">
            <a:extLst>
              <a:ext uri="{FF2B5EF4-FFF2-40B4-BE49-F238E27FC236}">
                <a16:creationId xmlns:a16="http://schemas.microsoft.com/office/drawing/2014/main" id="{4F12E85E-AB62-92FB-B6D3-E2A3D7FC9B44}"/>
              </a:ext>
            </a:extLst>
          </p:cNvPr>
          <p:cNvPicPr preferRelativeResize="0"/>
          <p:nvPr userDrawn="1"/>
        </p:nvPicPr>
        <p:blipFill>
          <a:blip r:embed="rId2"/>
          <a:srcRect/>
          <a:stretch/>
        </p:blipFill>
        <p:spPr>
          <a:xfrm>
            <a:off x="1" y="1"/>
            <a:ext cx="9143999" cy="5143499"/>
          </a:xfrm>
          <a:prstGeom prst="rect">
            <a:avLst/>
          </a:prstGeom>
          <a:noFill/>
          <a:ln>
            <a:noFill/>
          </a:ln>
        </p:spPr>
      </p:pic>
      <p:sp>
        <p:nvSpPr>
          <p:cNvPr id="6" name="Google Shape;28;p11">
            <a:extLst>
              <a:ext uri="{FF2B5EF4-FFF2-40B4-BE49-F238E27FC236}">
                <a16:creationId xmlns:a16="http://schemas.microsoft.com/office/drawing/2014/main" id="{AC50196A-42D2-13CE-C951-FA042D913D41}"/>
              </a:ext>
            </a:extLst>
          </p:cNvPr>
          <p:cNvSpPr txBox="1">
            <a:spLocks noGrp="1"/>
          </p:cNvSpPr>
          <p:nvPr>
            <p:ph type="title"/>
          </p:nvPr>
        </p:nvSpPr>
        <p:spPr>
          <a:xfrm>
            <a:off x="269999" y="238424"/>
            <a:ext cx="7042745" cy="270000"/>
          </a:xfrm>
          <a:prstGeom prst="rect">
            <a:avLst/>
          </a:prstGeom>
          <a:noFill/>
          <a:ln>
            <a:noFill/>
          </a:ln>
        </p:spPr>
        <p:txBody>
          <a:bodyPr spcFirstLastPara="1" wrap="square" lIns="0" tIns="0" rIns="0" bIns="36000" anchor="t" anchorCtr="0">
            <a:noAutofit/>
          </a:bodyPr>
          <a:lstStyle>
            <a:lvl1pPr marR="0" lvl="0" algn="l" rtl="0">
              <a:lnSpc>
                <a:spcPct val="90000"/>
              </a:lnSpc>
              <a:spcBef>
                <a:spcPts val="0"/>
              </a:spcBef>
              <a:spcAft>
                <a:spcPts val="0"/>
              </a:spcAft>
              <a:buClr>
                <a:schemeClr val="dk1"/>
              </a:buClr>
              <a:buSzPts val="3000"/>
              <a:buFont typeface="Avenir"/>
              <a:buNone/>
              <a:defRPr sz="1950" b="1" i="0" u="none" strike="noStrike" cap="none">
                <a:solidFill>
                  <a:schemeClr val="dk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7" name="Text Placeholder 8">
            <a:extLst>
              <a:ext uri="{FF2B5EF4-FFF2-40B4-BE49-F238E27FC236}">
                <a16:creationId xmlns:a16="http://schemas.microsoft.com/office/drawing/2014/main" id="{547A1F8E-8D2A-F3B6-9DA7-3D0D09EE6E5D}"/>
              </a:ext>
            </a:extLst>
          </p:cNvPr>
          <p:cNvSpPr>
            <a:spLocks noGrp="1"/>
          </p:cNvSpPr>
          <p:nvPr>
            <p:ph type="body" sz="quarter" idx="13" hasCustomPrompt="1"/>
          </p:nvPr>
        </p:nvSpPr>
        <p:spPr>
          <a:xfrm>
            <a:off x="269999" y="516483"/>
            <a:ext cx="7042745" cy="270000"/>
          </a:xfrm>
          <a:prstGeom prst="rect">
            <a:avLst/>
          </a:prstGeom>
        </p:spPr>
        <p:txBody>
          <a:bodyPr lIns="0"/>
          <a:lstStyle>
            <a:lvl1pPr>
              <a:defRPr sz="1500" b="1">
                <a:solidFill>
                  <a:schemeClr val="accent1"/>
                </a:solidFill>
                <a:latin typeface="Lucida Sans" panose="020B0602030504020204" pitchFamily="34" charset="0"/>
                <a:ea typeface="Cambria" panose="02040503050406030204" pitchFamily="18" charset="0"/>
              </a:defRPr>
            </a:lvl1pPr>
          </a:lstStyle>
          <a:p>
            <a:pPr lvl="0"/>
            <a:r>
              <a:rPr lang="en-US"/>
              <a:t>Click to add subtitle</a:t>
            </a:r>
          </a:p>
        </p:txBody>
      </p:sp>
      <p:pic>
        <p:nvPicPr>
          <p:cNvPr id="3" name="Picture 2">
            <a:extLst>
              <a:ext uri="{FF2B5EF4-FFF2-40B4-BE49-F238E27FC236}">
                <a16:creationId xmlns:a16="http://schemas.microsoft.com/office/drawing/2014/main" id="{8D431470-4D8B-C22B-90EE-AE7629CBB2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81371" y="170458"/>
            <a:ext cx="1494000" cy="540000"/>
          </a:xfrm>
          <a:prstGeom prst="rect">
            <a:avLst/>
          </a:prstGeom>
        </p:spPr>
      </p:pic>
      <p:sp>
        <p:nvSpPr>
          <p:cNvPr id="9" name="Google Shape;30;p11">
            <a:extLst>
              <a:ext uri="{FF2B5EF4-FFF2-40B4-BE49-F238E27FC236}">
                <a16:creationId xmlns:a16="http://schemas.microsoft.com/office/drawing/2014/main" id="{F3C2FB8C-4146-B83B-170F-531E04EB25E9}"/>
              </a:ext>
            </a:extLst>
          </p:cNvPr>
          <p:cNvSpPr txBox="1">
            <a:spLocks/>
          </p:cNvSpPr>
          <p:nvPr userDrawn="1"/>
        </p:nvSpPr>
        <p:spPr>
          <a:xfrm>
            <a:off x="6952956" y="4760761"/>
            <a:ext cx="1924247" cy="14517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9pPr>
          </a:lstStyle>
          <a:p>
            <a:pPr algn="r"/>
            <a:fld id="{00000000-1234-1234-1234-123412341234}" type="slidenum">
              <a:rPr lang="en-US" sz="750" smtClean="0">
                <a:solidFill>
                  <a:schemeClr val="bg1"/>
                </a:solidFill>
                <a:latin typeface="Lucida Sans" panose="020B0602030504020204" pitchFamily="34" charset="0"/>
                <a:ea typeface="Cambria" panose="02040503050406030204" pitchFamily="18" charset="0"/>
              </a:rPr>
              <a:pPr algn="r"/>
              <a:t>‹#›</a:t>
            </a:fld>
            <a:endParaRPr lang="en-US" sz="750">
              <a:solidFill>
                <a:schemeClr val="bg1"/>
              </a:solidFill>
              <a:latin typeface="Lucida Sans" panose="020B0602030504020204" pitchFamily="34" charset="0"/>
              <a:ea typeface="Cambria" panose="02040503050406030204" pitchFamily="18" charset="0"/>
            </a:endParaRPr>
          </a:p>
        </p:txBody>
      </p:sp>
      <p:sp>
        <p:nvSpPr>
          <p:cNvPr id="5" name="Content Placeholder 4">
            <a:extLst>
              <a:ext uri="{FF2B5EF4-FFF2-40B4-BE49-F238E27FC236}">
                <a16:creationId xmlns:a16="http://schemas.microsoft.com/office/drawing/2014/main" id="{5D994CC7-CF30-F2AD-B37D-DB77FF76D32D}"/>
              </a:ext>
            </a:extLst>
          </p:cNvPr>
          <p:cNvSpPr>
            <a:spLocks noGrp="1"/>
          </p:cNvSpPr>
          <p:nvPr>
            <p:ph sz="quarter" idx="14" hasCustomPrompt="1"/>
          </p:nvPr>
        </p:nvSpPr>
        <p:spPr>
          <a:xfrm>
            <a:off x="540544" y="1058476"/>
            <a:ext cx="8062370" cy="3033984"/>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lvl="0"/>
            <a:r>
              <a:rPr lang="en-US"/>
              <a:t>Click to edit text</a:t>
            </a:r>
          </a:p>
          <a:p>
            <a:pPr lvl="1"/>
            <a:r>
              <a:rPr lang="en-US"/>
              <a:t>Click to edit text</a:t>
            </a:r>
          </a:p>
        </p:txBody>
      </p:sp>
    </p:spTree>
    <p:extLst>
      <p:ext uri="{BB962C8B-B14F-4D97-AF65-F5344CB8AC3E}">
        <p14:creationId xmlns:p14="http://schemas.microsoft.com/office/powerpoint/2010/main" val="3004288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II" preserve="1" userDrawn="1">
  <p:cSld name="Content II">
    <p:spTree>
      <p:nvGrpSpPr>
        <p:cNvPr id="1" name="Shape 31"/>
        <p:cNvGrpSpPr/>
        <p:nvPr/>
      </p:nvGrpSpPr>
      <p:grpSpPr>
        <a:xfrm>
          <a:off x="0" y="0"/>
          <a:ext cx="0" cy="0"/>
          <a:chOff x="0" y="0"/>
          <a:chExt cx="0" cy="0"/>
        </a:xfrm>
      </p:grpSpPr>
      <p:pic>
        <p:nvPicPr>
          <p:cNvPr id="3" name="Google Shape;16;p15">
            <a:extLst>
              <a:ext uri="{FF2B5EF4-FFF2-40B4-BE49-F238E27FC236}">
                <a16:creationId xmlns:a16="http://schemas.microsoft.com/office/drawing/2014/main" id="{E4748D92-6772-578B-D9E0-9BA3291BFA77}"/>
              </a:ext>
            </a:extLst>
          </p:cNvPr>
          <p:cNvPicPr preferRelativeResize="0"/>
          <p:nvPr userDrawn="1"/>
        </p:nvPicPr>
        <p:blipFill>
          <a:blip r:embed="rId2"/>
          <a:srcRect/>
          <a:stretch/>
        </p:blipFill>
        <p:spPr>
          <a:xfrm>
            <a:off x="1" y="1"/>
            <a:ext cx="9143999" cy="5143499"/>
          </a:xfrm>
          <a:prstGeom prst="rect">
            <a:avLst/>
          </a:prstGeom>
          <a:noFill/>
          <a:ln>
            <a:noFill/>
          </a:ln>
        </p:spPr>
      </p:pic>
      <p:sp>
        <p:nvSpPr>
          <p:cNvPr id="10" name="Content Placeholder 4">
            <a:extLst>
              <a:ext uri="{FF2B5EF4-FFF2-40B4-BE49-F238E27FC236}">
                <a16:creationId xmlns:a16="http://schemas.microsoft.com/office/drawing/2014/main" id="{A8E8A8C9-283B-4047-B0B3-07CABDFD3875}"/>
              </a:ext>
            </a:extLst>
          </p:cNvPr>
          <p:cNvSpPr>
            <a:spLocks noGrp="1"/>
          </p:cNvSpPr>
          <p:nvPr>
            <p:ph sz="quarter" idx="14" hasCustomPrompt="1"/>
          </p:nvPr>
        </p:nvSpPr>
        <p:spPr>
          <a:xfrm>
            <a:off x="540544" y="1058476"/>
            <a:ext cx="3760099" cy="3033984"/>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marL="135000" marR="0" lvl="0" indent="-135000" algn="l" defTabSz="685800" rtl="0" eaLnBrk="1" fontAlgn="auto" latinLnBrk="0" hangingPunct="1">
              <a:lnSpc>
                <a:spcPts val="1500"/>
              </a:lnSpc>
              <a:spcBef>
                <a:spcPts val="0"/>
              </a:spcBef>
              <a:spcAft>
                <a:spcPts val="0"/>
              </a:spcAft>
              <a:buClr>
                <a:srgbClr val="000000"/>
              </a:buClr>
              <a:buSzTx/>
              <a:buFont typeface="Arial" panose="020B0604020202020204" pitchFamily="34" charset="0"/>
              <a:buChar char="•"/>
              <a:tabLst/>
              <a:defRPr/>
            </a:pPr>
            <a:r>
              <a:rPr lang="en-US"/>
              <a:t>Click to edit text</a:t>
            </a:r>
          </a:p>
          <a:p>
            <a:pPr lvl="1"/>
            <a:r>
              <a:rPr lang="en-US"/>
              <a:t>Click to edit text</a:t>
            </a:r>
          </a:p>
        </p:txBody>
      </p:sp>
      <p:sp>
        <p:nvSpPr>
          <p:cNvPr id="12" name="Content Placeholder 4">
            <a:extLst>
              <a:ext uri="{FF2B5EF4-FFF2-40B4-BE49-F238E27FC236}">
                <a16:creationId xmlns:a16="http://schemas.microsoft.com/office/drawing/2014/main" id="{D37402CD-1362-14E5-833D-42B281F5B984}"/>
              </a:ext>
            </a:extLst>
          </p:cNvPr>
          <p:cNvSpPr>
            <a:spLocks noGrp="1"/>
          </p:cNvSpPr>
          <p:nvPr>
            <p:ph sz="quarter" idx="15" hasCustomPrompt="1"/>
          </p:nvPr>
        </p:nvSpPr>
        <p:spPr>
          <a:xfrm>
            <a:off x="4842815" y="1058476"/>
            <a:ext cx="3760099" cy="3033984"/>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lvl="0"/>
            <a:r>
              <a:rPr lang="en-US"/>
              <a:t>Click to edit text</a:t>
            </a:r>
          </a:p>
          <a:p>
            <a:pPr lvl="1"/>
            <a:r>
              <a:rPr lang="en-US"/>
              <a:t>Click to edit text</a:t>
            </a:r>
          </a:p>
        </p:txBody>
      </p:sp>
      <p:sp>
        <p:nvSpPr>
          <p:cNvPr id="5" name="Text Placeholder 8">
            <a:extLst>
              <a:ext uri="{FF2B5EF4-FFF2-40B4-BE49-F238E27FC236}">
                <a16:creationId xmlns:a16="http://schemas.microsoft.com/office/drawing/2014/main" id="{B8DF2449-703E-772E-D2A0-0BED12BE265B}"/>
              </a:ext>
            </a:extLst>
          </p:cNvPr>
          <p:cNvSpPr>
            <a:spLocks noGrp="1"/>
          </p:cNvSpPr>
          <p:nvPr>
            <p:ph type="body" sz="quarter" idx="13" hasCustomPrompt="1"/>
          </p:nvPr>
        </p:nvSpPr>
        <p:spPr>
          <a:xfrm>
            <a:off x="269999" y="516483"/>
            <a:ext cx="7042745" cy="270000"/>
          </a:xfrm>
          <a:prstGeom prst="rect">
            <a:avLst/>
          </a:prstGeom>
        </p:spPr>
        <p:txBody>
          <a:bodyPr lIns="0"/>
          <a:lstStyle>
            <a:lvl1pPr>
              <a:defRPr sz="1500" b="1">
                <a:solidFill>
                  <a:schemeClr val="accent1"/>
                </a:solidFill>
                <a:latin typeface="Lucida Sans" panose="020B0602030504020204" pitchFamily="34" charset="0"/>
                <a:ea typeface="Cambria" panose="02040503050406030204" pitchFamily="18" charset="0"/>
              </a:defRPr>
            </a:lvl1pPr>
          </a:lstStyle>
          <a:p>
            <a:pPr lvl="0"/>
            <a:r>
              <a:rPr lang="en-US"/>
              <a:t>Click to add subtitle</a:t>
            </a:r>
          </a:p>
        </p:txBody>
      </p:sp>
      <p:pic>
        <p:nvPicPr>
          <p:cNvPr id="7" name="Picture 6">
            <a:extLst>
              <a:ext uri="{FF2B5EF4-FFF2-40B4-BE49-F238E27FC236}">
                <a16:creationId xmlns:a16="http://schemas.microsoft.com/office/drawing/2014/main" id="{555CA004-C151-9378-4BCC-AE75C29ABF0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81371" y="170458"/>
            <a:ext cx="1494000" cy="540000"/>
          </a:xfrm>
          <a:prstGeom prst="rect">
            <a:avLst/>
          </a:prstGeom>
        </p:spPr>
      </p:pic>
      <p:sp>
        <p:nvSpPr>
          <p:cNvPr id="9" name="Google Shape;30;p11">
            <a:extLst>
              <a:ext uri="{FF2B5EF4-FFF2-40B4-BE49-F238E27FC236}">
                <a16:creationId xmlns:a16="http://schemas.microsoft.com/office/drawing/2014/main" id="{D50EABC3-4C2C-FFFE-A7DD-34CEA9751B7B}"/>
              </a:ext>
            </a:extLst>
          </p:cNvPr>
          <p:cNvSpPr txBox="1">
            <a:spLocks/>
          </p:cNvSpPr>
          <p:nvPr userDrawn="1"/>
        </p:nvSpPr>
        <p:spPr>
          <a:xfrm>
            <a:off x="6952956" y="4760761"/>
            <a:ext cx="1924247" cy="14517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9pPr>
          </a:lstStyle>
          <a:p>
            <a:pPr algn="r"/>
            <a:fld id="{00000000-1234-1234-1234-123412341234}" type="slidenum">
              <a:rPr lang="en-US" sz="750" smtClean="0">
                <a:solidFill>
                  <a:schemeClr val="bg1"/>
                </a:solidFill>
                <a:latin typeface="Lucida Sans" panose="020B0602030504020204" pitchFamily="34" charset="0"/>
                <a:ea typeface="Cambria" panose="02040503050406030204" pitchFamily="18" charset="0"/>
              </a:rPr>
              <a:pPr algn="r"/>
              <a:t>‹#›</a:t>
            </a:fld>
            <a:endParaRPr lang="en-US" sz="750">
              <a:solidFill>
                <a:schemeClr val="bg1"/>
              </a:solidFill>
              <a:latin typeface="Lucida Sans" panose="020B0602030504020204" pitchFamily="34" charset="0"/>
              <a:ea typeface="Cambria" panose="02040503050406030204" pitchFamily="18" charset="0"/>
            </a:endParaRPr>
          </a:p>
        </p:txBody>
      </p:sp>
      <p:sp>
        <p:nvSpPr>
          <p:cNvPr id="2" name="Google Shape;28;p11">
            <a:extLst>
              <a:ext uri="{FF2B5EF4-FFF2-40B4-BE49-F238E27FC236}">
                <a16:creationId xmlns:a16="http://schemas.microsoft.com/office/drawing/2014/main" id="{59C1F018-17D9-1985-28BA-74F1F76D77AB}"/>
              </a:ext>
            </a:extLst>
          </p:cNvPr>
          <p:cNvSpPr txBox="1">
            <a:spLocks noGrp="1"/>
          </p:cNvSpPr>
          <p:nvPr>
            <p:ph type="title"/>
          </p:nvPr>
        </p:nvSpPr>
        <p:spPr>
          <a:xfrm>
            <a:off x="269999" y="238424"/>
            <a:ext cx="7042745" cy="270000"/>
          </a:xfrm>
          <a:prstGeom prst="rect">
            <a:avLst/>
          </a:prstGeom>
          <a:noFill/>
          <a:ln>
            <a:noFill/>
          </a:ln>
        </p:spPr>
        <p:txBody>
          <a:bodyPr spcFirstLastPara="1" wrap="square" lIns="0" tIns="0" rIns="0" bIns="36000" anchor="t" anchorCtr="0">
            <a:noAutofit/>
          </a:bodyPr>
          <a:lstStyle>
            <a:lvl1pPr marR="0" lvl="0" algn="l" rtl="0">
              <a:lnSpc>
                <a:spcPct val="90000"/>
              </a:lnSpc>
              <a:spcBef>
                <a:spcPts val="0"/>
              </a:spcBef>
              <a:spcAft>
                <a:spcPts val="0"/>
              </a:spcAft>
              <a:buClr>
                <a:schemeClr val="dk1"/>
              </a:buClr>
              <a:buSzPts val="3000"/>
              <a:buFont typeface="Avenir"/>
              <a:buNone/>
              <a:defRPr sz="1950" b="1" i="0" u="none" strike="noStrike" cap="none">
                <a:solidFill>
                  <a:schemeClr val="dk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877634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I - Minimal" preserve="1" userDrawn="1">
  <p:cSld name="Content I - Minimal">
    <p:spTree>
      <p:nvGrpSpPr>
        <p:cNvPr id="1" name="Shape 38"/>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8FD3FFE3-DC63-7C86-4170-C3B2EB4A4271}"/>
              </a:ext>
            </a:extLst>
          </p:cNvPr>
          <p:cNvSpPr>
            <a:spLocks noGrp="1"/>
          </p:cNvSpPr>
          <p:nvPr>
            <p:ph sz="quarter" idx="14" hasCustomPrompt="1"/>
          </p:nvPr>
        </p:nvSpPr>
        <p:spPr>
          <a:xfrm>
            <a:off x="540544" y="1058476"/>
            <a:ext cx="8062370" cy="3500251"/>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marL="135000" marR="0" lvl="0" indent="-135000" algn="l" defTabSz="685800" rtl="0" eaLnBrk="1" fontAlgn="auto" latinLnBrk="0" hangingPunct="1">
              <a:lnSpc>
                <a:spcPts val="1500"/>
              </a:lnSpc>
              <a:spcBef>
                <a:spcPts val="0"/>
              </a:spcBef>
              <a:spcAft>
                <a:spcPts val="0"/>
              </a:spcAft>
              <a:buClr>
                <a:srgbClr val="000000"/>
              </a:buClr>
              <a:buSzTx/>
              <a:buFont typeface="Arial" panose="020B0604020202020204" pitchFamily="34" charset="0"/>
              <a:buChar char="•"/>
              <a:tabLst/>
              <a:defRPr/>
            </a:pPr>
            <a:r>
              <a:rPr lang="en-US"/>
              <a:t>Click to edit text</a:t>
            </a:r>
          </a:p>
          <a:p>
            <a:pPr lvl="1"/>
            <a:r>
              <a:rPr lang="en-US"/>
              <a:t>Click to edit text</a:t>
            </a:r>
          </a:p>
        </p:txBody>
      </p:sp>
      <p:sp>
        <p:nvSpPr>
          <p:cNvPr id="7" name="Text Placeholder 8">
            <a:extLst>
              <a:ext uri="{FF2B5EF4-FFF2-40B4-BE49-F238E27FC236}">
                <a16:creationId xmlns:a16="http://schemas.microsoft.com/office/drawing/2014/main" id="{E14E3683-2C6C-4BBC-83FE-835E11566E67}"/>
              </a:ext>
            </a:extLst>
          </p:cNvPr>
          <p:cNvSpPr>
            <a:spLocks noGrp="1"/>
          </p:cNvSpPr>
          <p:nvPr>
            <p:ph type="body" sz="quarter" idx="13" hasCustomPrompt="1"/>
          </p:nvPr>
        </p:nvSpPr>
        <p:spPr>
          <a:xfrm>
            <a:off x="269999" y="516483"/>
            <a:ext cx="7042745" cy="270000"/>
          </a:xfrm>
          <a:prstGeom prst="rect">
            <a:avLst/>
          </a:prstGeom>
        </p:spPr>
        <p:txBody>
          <a:bodyPr lIns="0"/>
          <a:lstStyle>
            <a:lvl1pPr>
              <a:defRPr sz="1500" b="1">
                <a:solidFill>
                  <a:schemeClr val="accent1"/>
                </a:solidFill>
                <a:latin typeface="Lucida Sans" panose="020B0602030504020204" pitchFamily="34" charset="0"/>
                <a:ea typeface="Cambria" panose="02040503050406030204" pitchFamily="18" charset="0"/>
              </a:defRPr>
            </a:lvl1pPr>
          </a:lstStyle>
          <a:p>
            <a:pPr lvl="0"/>
            <a:r>
              <a:rPr lang="en-US"/>
              <a:t>Click to add subtitle</a:t>
            </a:r>
          </a:p>
        </p:txBody>
      </p:sp>
      <p:pic>
        <p:nvPicPr>
          <p:cNvPr id="8" name="Picture 7">
            <a:extLst>
              <a:ext uri="{FF2B5EF4-FFF2-40B4-BE49-F238E27FC236}">
                <a16:creationId xmlns:a16="http://schemas.microsoft.com/office/drawing/2014/main" id="{062FEF1F-F5EA-5641-D3DC-26D0B9E1A4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81371" y="170458"/>
            <a:ext cx="1494000" cy="540000"/>
          </a:xfrm>
          <a:prstGeom prst="rect">
            <a:avLst/>
          </a:prstGeom>
        </p:spPr>
      </p:pic>
      <p:sp>
        <p:nvSpPr>
          <p:cNvPr id="9" name="Google Shape;30;p11">
            <a:extLst>
              <a:ext uri="{FF2B5EF4-FFF2-40B4-BE49-F238E27FC236}">
                <a16:creationId xmlns:a16="http://schemas.microsoft.com/office/drawing/2014/main" id="{F07A8928-FEDE-4EBD-C80C-41B6F937CE2F}"/>
              </a:ext>
            </a:extLst>
          </p:cNvPr>
          <p:cNvSpPr txBox="1">
            <a:spLocks/>
          </p:cNvSpPr>
          <p:nvPr userDrawn="1"/>
        </p:nvSpPr>
        <p:spPr>
          <a:xfrm>
            <a:off x="6952956" y="4760761"/>
            <a:ext cx="1924247" cy="14517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9pPr>
          </a:lstStyle>
          <a:p>
            <a:pPr algn="r"/>
            <a:fld id="{00000000-1234-1234-1234-123412341234}" type="slidenum">
              <a:rPr lang="en-US" sz="750" smtClean="0">
                <a:solidFill>
                  <a:schemeClr val="bg2"/>
                </a:solidFill>
                <a:latin typeface="Lucida Sans" panose="020B0602030504020204" pitchFamily="34" charset="0"/>
                <a:ea typeface="Cambria" panose="02040503050406030204" pitchFamily="18" charset="0"/>
              </a:rPr>
              <a:pPr algn="r"/>
              <a:t>‹#›</a:t>
            </a:fld>
            <a:endParaRPr lang="en-US" sz="750">
              <a:solidFill>
                <a:schemeClr val="bg2"/>
              </a:solidFill>
              <a:latin typeface="Lucida Sans" panose="020B0602030504020204" pitchFamily="34" charset="0"/>
              <a:ea typeface="Cambria" panose="02040503050406030204" pitchFamily="18" charset="0"/>
            </a:endParaRPr>
          </a:p>
        </p:txBody>
      </p:sp>
      <p:sp>
        <p:nvSpPr>
          <p:cNvPr id="3" name="Google Shape;28;p11">
            <a:extLst>
              <a:ext uri="{FF2B5EF4-FFF2-40B4-BE49-F238E27FC236}">
                <a16:creationId xmlns:a16="http://schemas.microsoft.com/office/drawing/2014/main" id="{8B060F8B-98EB-EBC2-3CAD-8521E8F2A8F3}"/>
              </a:ext>
            </a:extLst>
          </p:cNvPr>
          <p:cNvSpPr txBox="1">
            <a:spLocks noGrp="1"/>
          </p:cNvSpPr>
          <p:nvPr>
            <p:ph type="title"/>
          </p:nvPr>
        </p:nvSpPr>
        <p:spPr>
          <a:xfrm>
            <a:off x="269999" y="238424"/>
            <a:ext cx="7042745" cy="270000"/>
          </a:xfrm>
          <a:prstGeom prst="rect">
            <a:avLst/>
          </a:prstGeom>
          <a:noFill/>
          <a:ln>
            <a:noFill/>
          </a:ln>
        </p:spPr>
        <p:txBody>
          <a:bodyPr spcFirstLastPara="1" wrap="square" lIns="0" tIns="0" rIns="0" bIns="36000" anchor="t" anchorCtr="0">
            <a:noAutofit/>
          </a:bodyPr>
          <a:lstStyle>
            <a:lvl1pPr marR="0" lvl="0" algn="l" rtl="0">
              <a:lnSpc>
                <a:spcPct val="90000"/>
              </a:lnSpc>
              <a:spcBef>
                <a:spcPts val="0"/>
              </a:spcBef>
              <a:spcAft>
                <a:spcPts val="0"/>
              </a:spcAft>
              <a:buClr>
                <a:schemeClr val="dk1"/>
              </a:buClr>
              <a:buSzPts val="3000"/>
              <a:buFont typeface="Avenir"/>
              <a:buNone/>
              <a:defRPr sz="1950" b="1" i="0" u="none" strike="noStrike" cap="none">
                <a:solidFill>
                  <a:schemeClr val="dk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232362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II - Minimal" preserve="1" userDrawn="1">
  <p:cSld name="Content II - Minimal">
    <p:spTree>
      <p:nvGrpSpPr>
        <p:cNvPr id="1" name="Shape 43"/>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E7321F17-3539-D2F9-2A6F-24EF5035526A}"/>
              </a:ext>
            </a:extLst>
          </p:cNvPr>
          <p:cNvSpPr>
            <a:spLocks noGrp="1"/>
          </p:cNvSpPr>
          <p:nvPr>
            <p:ph sz="quarter" idx="14" hasCustomPrompt="1"/>
          </p:nvPr>
        </p:nvSpPr>
        <p:spPr>
          <a:xfrm>
            <a:off x="540544" y="1058476"/>
            <a:ext cx="3895913" cy="3510396"/>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marL="135000" marR="0" lvl="0" indent="-135000" algn="l" defTabSz="685800" rtl="0" eaLnBrk="1" fontAlgn="auto" latinLnBrk="0" hangingPunct="1">
              <a:lnSpc>
                <a:spcPts val="1500"/>
              </a:lnSpc>
              <a:spcBef>
                <a:spcPts val="0"/>
              </a:spcBef>
              <a:spcAft>
                <a:spcPts val="0"/>
              </a:spcAft>
              <a:buClr>
                <a:srgbClr val="000000"/>
              </a:buClr>
              <a:buSzTx/>
              <a:buFont typeface="Arial" panose="020B0604020202020204" pitchFamily="34" charset="0"/>
              <a:buChar char="•"/>
              <a:tabLst/>
              <a:defRPr/>
            </a:pPr>
            <a:r>
              <a:rPr lang="en-US"/>
              <a:t>Click to edit text</a:t>
            </a:r>
          </a:p>
          <a:p>
            <a:pPr lvl="1"/>
            <a:r>
              <a:rPr lang="en-US"/>
              <a:t>Click to edit text</a:t>
            </a:r>
          </a:p>
        </p:txBody>
      </p:sp>
      <p:sp>
        <p:nvSpPr>
          <p:cNvPr id="15" name="Content Placeholder 4">
            <a:extLst>
              <a:ext uri="{FF2B5EF4-FFF2-40B4-BE49-F238E27FC236}">
                <a16:creationId xmlns:a16="http://schemas.microsoft.com/office/drawing/2014/main" id="{708FD904-BD65-F6CD-65F9-4E850035500F}"/>
              </a:ext>
            </a:extLst>
          </p:cNvPr>
          <p:cNvSpPr>
            <a:spLocks noGrp="1"/>
          </p:cNvSpPr>
          <p:nvPr>
            <p:ph sz="quarter" idx="15" hasCustomPrompt="1"/>
          </p:nvPr>
        </p:nvSpPr>
        <p:spPr>
          <a:xfrm>
            <a:off x="4707001" y="1058476"/>
            <a:ext cx="3895913" cy="3510396"/>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marL="135000" marR="0" lvl="0" indent="-135000" algn="l" defTabSz="685800" rtl="0" eaLnBrk="1" fontAlgn="auto" latinLnBrk="0" hangingPunct="1">
              <a:lnSpc>
                <a:spcPts val="1500"/>
              </a:lnSpc>
              <a:spcBef>
                <a:spcPts val="0"/>
              </a:spcBef>
              <a:spcAft>
                <a:spcPts val="0"/>
              </a:spcAft>
              <a:buClr>
                <a:srgbClr val="000000"/>
              </a:buClr>
              <a:buSzTx/>
              <a:buFont typeface="Arial" panose="020B0604020202020204" pitchFamily="34" charset="0"/>
              <a:buChar char="•"/>
              <a:tabLst/>
              <a:defRPr/>
            </a:pPr>
            <a:r>
              <a:rPr lang="en-US"/>
              <a:t>Click to edit text</a:t>
            </a:r>
          </a:p>
          <a:p>
            <a:pPr lvl="1"/>
            <a:r>
              <a:rPr lang="en-US"/>
              <a:t>Click to edit text</a:t>
            </a:r>
          </a:p>
        </p:txBody>
      </p:sp>
      <p:sp>
        <p:nvSpPr>
          <p:cNvPr id="9" name="Text Placeholder 8">
            <a:extLst>
              <a:ext uri="{FF2B5EF4-FFF2-40B4-BE49-F238E27FC236}">
                <a16:creationId xmlns:a16="http://schemas.microsoft.com/office/drawing/2014/main" id="{A1C0C7DE-C9F1-DBBC-9278-520E7241AB52}"/>
              </a:ext>
            </a:extLst>
          </p:cNvPr>
          <p:cNvSpPr>
            <a:spLocks noGrp="1"/>
          </p:cNvSpPr>
          <p:nvPr>
            <p:ph type="body" sz="quarter" idx="13" hasCustomPrompt="1"/>
          </p:nvPr>
        </p:nvSpPr>
        <p:spPr>
          <a:xfrm>
            <a:off x="270000" y="516483"/>
            <a:ext cx="6872159" cy="270000"/>
          </a:xfrm>
          <a:prstGeom prst="rect">
            <a:avLst/>
          </a:prstGeom>
        </p:spPr>
        <p:txBody>
          <a:bodyPr lIns="0"/>
          <a:lstStyle>
            <a:lvl1pPr>
              <a:defRPr sz="1500" b="1">
                <a:solidFill>
                  <a:schemeClr val="accent1"/>
                </a:solidFill>
                <a:latin typeface="Lucida Sans" panose="020B0602030504020204" pitchFamily="34" charset="0"/>
                <a:ea typeface="Cambria" panose="02040503050406030204" pitchFamily="18" charset="0"/>
              </a:defRPr>
            </a:lvl1pPr>
          </a:lstStyle>
          <a:p>
            <a:pPr lvl="0"/>
            <a:r>
              <a:rPr lang="en-US"/>
              <a:t>Click to add subtitle</a:t>
            </a:r>
          </a:p>
        </p:txBody>
      </p:sp>
      <p:pic>
        <p:nvPicPr>
          <p:cNvPr id="4" name="Picture 3">
            <a:extLst>
              <a:ext uri="{FF2B5EF4-FFF2-40B4-BE49-F238E27FC236}">
                <a16:creationId xmlns:a16="http://schemas.microsoft.com/office/drawing/2014/main" id="{98B3117A-79DC-3147-0F7C-3ED8C71A1D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81371" y="170458"/>
            <a:ext cx="1494000" cy="540000"/>
          </a:xfrm>
          <a:prstGeom prst="rect">
            <a:avLst/>
          </a:prstGeom>
        </p:spPr>
      </p:pic>
      <p:sp>
        <p:nvSpPr>
          <p:cNvPr id="5" name="Google Shape;30;p11">
            <a:extLst>
              <a:ext uri="{FF2B5EF4-FFF2-40B4-BE49-F238E27FC236}">
                <a16:creationId xmlns:a16="http://schemas.microsoft.com/office/drawing/2014/main" id="{F240BB85-20AB-F77F-B635-22D6F1C77280}"/>
              </a:ext>
            </a:extLst>
          </p:cNvPr>
          <p:cNvSpPr txBox="1">
            <a:spLocks/>
          </p:cNvSpPr>
          <p:nvPr userDrawn="1"/>
        </p:nvSpPr>
        <p:spPr>
          <a:xfrm>
            <a:off x="6952956" y="4760761"/>
            <a:ext cx="1924247" cy="14517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9pPr>
          </a:lstStyle>
          <a:p>
            <a:pPr algn="r"/>
            <a:fld id="{00000000-1234-1234-1234-123412341234}" type="slidenum">
              <a:rPr lang="en-US" sz="750" smtClean="0">
                <a:solidFill>
                  <a:schemeClr val="bg2"/>
                </a:solidFill>
                <a:latin typeface="Lucida Sans" panose="020B0602030504020204" pitchFamily="34" charset="0"/>
                <a:ea typeface="Cambria" panose="02040503050406030204" pitchFamily="18" charset="0"/>
              </a:rPr>
              <a:pPr algn="r"/>
              <a:t>‹#›</a:t>
            </a:fld>
            <a:endParaRPr lang="en-US" sz="750">
              <a:solidFill>
                <a:schemeClr val="bg2"/>
              </a:solidFill>
              <a:latin typeface="Lucida Sans" panose="020B0602030504020204" pitchFamily="34" charset="0"/>
              <a:ea typeface="Cambria" panose="02040503050406030204" pitchFamily="18" charset="0"/>
            </a:endParaRPr>
          </a:p>
        </p:txBody>
      </p:sp>
      <p:sp>
        <p:nvSpPr>
          <p:cNvPr id="2" name="Google Shape;28;p11">
            <a:extLst>
              <a:ext uri="{FF2B5EF4-FFF2-40B4-BE49-F238E27FC236}">
                <a16:creationId xmlns:a16="http://schemas.microsoft.com/office/drawing/2014/main" id="{CAD79D3E-38EF-20D8-4681-4FFDE66AEFA1}"/>
              </a:ext>
            </a:extLst>
          </p:cNvPr>
          <p:cNvSpPr txBox="1">
            <a:spLocks noGrp="1"/>
          </p:cNvSpPr>
          <p:nvPr>
            <p:ph type="title"/>
          </p:nvPr>
        </p:nvSpPr>
        <p:spPr>
          <a:xfrm>
            <a:off x="269999" y="238424"/>
            <a:ext cx="7042745" cy="270000"/>
          </a:xfrm>
          <a:prstGeom prst="rect">
            <a:avLst/>
          </a:prstGeom>
          <a:noFill/>
          <a:ln>
            <a:noFill/>
          </a:ln>
        </p:spPr>
        <p:txBody>
          <a:bodyPr spcFirstLastPara="1" wrap="square" lIns="0" tIns="0" rIns="0" bIns="36000" anchor="t" anchorCtr="0">
            <a:noAutofit/>
          </a:bodyPr>
          <a:lstStyle>
            <a:lvl1pPr marR="0" lvl="0" algn="l" rtl="0">
              <a:lnSpc>
                <a:spcPct val="90000"/>
              </a:lnSpc>
              <a:spcBef>
                <a:spcPts val="0"/>
              </a:spcBef>
              <a:spcAft>
                <a:spcPts val="0"/>
              </a:spcAft>
              <a:buClr>
                <a:schemeClr val="dk1"/>
              </a:buClr>
              <a:buSzPts val="3000"/>
              <a:buFont typeface="Avenir"/>
              <a:buNone/>
              <a:defRPr sz="1950" b="1" i="0" u="none" strike="noStrike" cap="none">
                <a:solidFill>
                  <a:schemeClr val="dk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849753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III - Minimal">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52D24C11-47A6-47CB-3B5A-A45DC0A70FC4}"/>
              </a:ext>
            </a:extLst>
          </p:cNvPr>
          <p:cNvSpPr>
            <a:spLocks noGrp="1"/>
          </p:cNvSpPr>
          <p:nvPr>
            <p:ph sz="quarter" idx="14" hasCustomPrompt="1"/>
          </p:nvPr>
        </p:nvSpPr>
        <p:spPr>
          <a:xfrm>
            <a:off x="540544" y="1058476"/>
            <a:ext cx="2511272" cy="3510396"/>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marL="135000" marR="0" lvl="0" indent="-135000" algn="l" defTabSz="685800" rtl="0" eaLnBrk="1" fontAlgn="auto" latinLnBrk="0" hangingPunct="1">
              <a:lnSpc>
                <a:spcPts val="1500"/>
              </a:lnSpc>
              <a:spcBef>
                <a:spcPts val="0"/>
              </a:spcBef>
              <a:spcAft>
                <a:spcPts val="0"/>
              </a:spcAft>
              <a:buClr>
                <a:srgbClr val="000000"/>
              </a:buClr>
              <a:buSzTx/>
              <a:buFont typeface="Arial" panose="020B0604020202020204" pitchFamily="34" charset="0"/>
              <a:buChar char="•"/>
              <a:tabLst/>
              <a:defRPr/>
            </a:pPr>
            <a:r>
              <a:rPr lang="en-US"/>
              <a:t>Click to edit text</a:t>
            </a:r>
          </a:p>
          <a:p>
            <a:pPr lvl="1"/>
            <a:r>
              <a:rPr lang="en-US"/>
              <a:t>Click to edit text</a:t>
            </a:r>
          </a:p>
        </p:txBody>
      </p:sp>
      <p:sp>
        <p:nvSpPr>
          <p:cNvPr id="4" name="Content Placeholder 4">
            <a:extLst>
              <a:ext uri="{FF2B5EF4-FFF2-40B4-BE49-F238E27FC236}">
                <a16:creationId xmlns:a16="http://schemas.microsoft.com/office/drawing/2014/main" id="{B159BABF-0870-4941-8F93-9C238E34FD24}"/>
              </a:ext>
            </a:extLst>
          </p:cNvPr>
          <p:cNvSpPr>
            <a:spLocks noGrp="1"/>
          </p:cNvSpPr>
          <p:nvPr>
            <p:ph sz="quarter" idx="15" hasCustomPrompt="1"/>
          </p:nvPr>
        </p:nvSpPr>
        <p:spPr>
          <a:xfrm>
            <a:off x="6107320" y="1058476"/>
            <a:ext cx="2495593" cy="3510396"/>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marL="135000" marR="0" lvl="0" indent="-135000" algn="l" defTabSz="685800" rtl="0" eaLnBrk="1" fontAlgn="auto" latinLnBrk="0" hangingPunct="1">
              <a:lnSpc>
                <a:spcPts val="1500"/>
              </a:lnSpc>
              <a:spcBef>
                <a:spcPts val="0"/>
              </a:spcBef>
              <a:spcAft>
                <a:spcPts val="0"/>
              </a:spcAft>
              <a:buClr>
                <a:srgbClr val="000000"/>
              </a:buClr>
              <a:buSzTx/>
              <a:buFont typeface="Arial" panose="020B0604020202020204" pitchFamily="34" charset="0"/>
              <a:buChar char="•"/>
              <a:tabLst/>
              <a:defRPr/>
            </a:pPr>
            <a:r>
              <a:rPr lang="en-US"/>
              <a:t>Click to edit text</a:t>
            </a:r>
          </a:p>
          <a:p>
            <a:pPr lvl="1"/>
            <a:r>
              <a:rPr lang="en-US"/>
              <a:t>Click to edit text</a:t>
            </a:r>
          </a:p>
        </p:txBody>
      </p:sp>
      <p:sp>
        <p:nvSpPr>
          <p:cNvPr id="6" name="Text Placeholder 8">
            <a:extLst>
              <a:ext uri="{FF2B5EF4-FFF2-40B4-BE49-F238E27FC236}">
                <a16:creationId xmlns:a16="http://schemas.microsoft.com/office/drawing/2014/main" id="{A1CBFFA8-89F5-54C5-F7DC-2CAA75788107}"/>
              </a:ext>
            </a:extLst>
          </p:cNvPr>
          <p:cNvSpPr>
            <a:spLocks noGrp="1"/>
          </p:cNvSpPr>
          <p:nvPr>
            <p:ph type="body" sz="quarter" idx="13" hasCustomPrompt="1"/>
          </p:nvPr>
        </p:nvSpPr>
        <p:spPr>
          <a:xfrm>
            <a:off x="269999" y="516483"/>
            <a:ext cx="7042745" cy="270000"/>
          </a:xfrm>
          <a:prstGeom prst="rect">
            <a:avLst/>
          </a:prstGeom>
        </p:spPr>
        <p:txBody>
          <a:bodyPr lIns="0"/>
          <a:lstStyle>
            <a:lvl1pPr>
              <a:defRPr sz="1500" b="1">
                <a:solidFill>
                  <a:schemeClr val="accent1"/>
                </a:solidFill>
                <a:latin typeface="Lucida Sans" panose="020B0602030504020204" pitchFamily="34" charset="0"/>
                <a:ea typeface="Cambria" panose="02040503050406030204" pitchFamily="18" charset="0"/>
              </a:defRPr>
            </a:lvl1pPr>
          </a:lstStyle>
          <a:p>
            <a:pPr lvl="0"/>
            <a:r>
              <a:rPr lang="en-US"/>
              <a:t>Click to add subtitle</a:t>
            </a:r>
          </a:p>
        </p:txBody>
      </p:sp>
      <p:pic>
        <p:nvPicPr>
          <p:cNvPr id="7" name="Picture 6">
            <a:extLst>
              <a:ext uri="{FF2B5EF4-FFF2-40B4-BE49-F238E27FC236}">
                <a16:creationId xmlns:a16="http://schemas.microsoft.com/office/drawing/2014/main" id="{0E30D142-1720-3E5E-90C9-1369BD0899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81371" y="170458"/>
            <a:ext cx="1494000" cy="540000"/>
          </a:xfrm>
          <a:prstGeom prst="rect">
            <a:avLst/>
          </a:prstGeom>
        </p:spPr>
      </p:pic>
      <p:sp>
        <p:nvSpPr>
          <p:cNvPr id="8" name="Google Shape;30;p11">
            <a:extLst>
              <a:ext uri="{FF2B5EF4-FFF2-40B4-BE49-F238E27FC236}">
                <a16:creationId xmlns:a16="http://schemas.microsoft.com/office/drawing/2014/main" id="{CBEBB29E-256F-46F7-C0DA-129EC8BE2CE1}"/>
              </a:ext>
            </a:extLst>
          </p:cNvPr>
          <p:cNvSpPr txBox="1">
            <a:spLocks/>
          </p:cNvSpPr>
          <p:nvPr userDrawn="1"/>
        </p:nvSpPr>
        <p:spPr>
          <a:xfrm>
            <a:off x="6952956" y="4760761"/>
            <a:ext cx="1924247" cy="14517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9pPr>
          </a:lstStyle>
          <a:p>
            <a:pPr algn="r"/>
            <a:fld id="{00000000-1234-1234-1234-123412341234}" type="slidenum">
              <a:rPr lang="en-US" sz="750" smtClean="0">
                <a:solidFill>
                  <a:schemeClr val="bg2"/>
                </a:solidFill>
                <a:latin typeface="Lucida Sans" panose="020B0602030504020204" pitchFamily="34" charset="0"/>
                <a:ea typeface="Cambria" panose="02040503050406030204" pitchFamily="18" charset="0"/>
              </a:rPr>
              <a:pPr algn="r"/>
              <a:t>‹#›</a:t>
            </a:fld>
            <a:endParaRPr lang="en-US" sz="750">
              <a:solidFill>
                <a:schemeClr val="bg2"/>
              </a:solidFill>
              <a:latin typeface="Lucida Sans" panose="020B0602030504020204" pitchFamily="34" charset="0"/>
              <a:ea typeface="Cambria" panose="02040503050406030204" pitchFamily="18" charset="0"/>
            </a:endParaRPr>
          </a:p>
        </p:txBody>
      </p:sp>
      <p:sp>
        <p:nvSpPr>
          <p:cNvPr id="10" name="Content Placeholder 4">
            <a:extLst>
              <a:ext uri="{FF2B5EF4-FFF2-40B4-BE49-F238E27FC236}">
                <a16:creationId xmlns:a16="http://schemas.microsoft.com/office/drawing/2014/main" id="{8C3E7D3E-5D57-92C4-43E5-DE553170C5EC}"/>
              </a:ext>
            </a:extLst>
          </p:cNvPr>
          <p:cNvSpPr>
            <a:spLocks noGrp="1"/>
          </p:cNvSpPr>
          <p:nvPr>
            <p:ph sz="quarter" idx="17" hasCustomPrompt="1"/>
          </p:nvPr>
        </p:nvSpPr>
        <p:spPr>
          <a:xfrm>
            <a:off x="3326321" y="1058476"/>
            <a:ext cx="2511000" cy="3510396"/>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marL="135000" marR="0" lvl="0" indent="-135000" algn="l" defTabSz="685800" rtl="0" eaLnBrk="1" fontAlgn="auto" latinLnBrk="0" hangingPunct="1">
              <a:lnSpc>
                <a:spcPts val="1500"/>
              </a:lnSpc>
              <a:spcBef>
                <a:spcPts val="0"/>
              </a:spcBef>
              <a:spcAft>
                <a:spcPts val="0"/>
              </a:spcAft>
              <a:buClr>
                <a:srgbClr val="000000"/>
              </a:buClr>
              <a:buSzTx/>
              <a:buFont typeface="Arial" panose="020B0604020202020204" pitchFamily="34" charset="0"/>
              <a:buChar char="•"/>
              <a:tabLst/>
              <a:defRPr/>
            </a:pPr>
            <a:r>
              <a:rPr lang="en-US"/>
              <a:t>Click to edit text</a:t>
            </a:r>
          </a:p>
          <a:p>
            <a:pPr lvl="1"/>
            <a:r>
              <a:rPr lang="en-US"/>
              <a:t>Click to edit text</a:t>
            </a:r>
          </a:p>
        </p:txBody>
      </p:sp>
      <p:sp>
        <p:nvSpPr>
          <p:cNvPr id="11" name="Google Shape;28;p11">
            <a:extLst>
              <a:ext uri="{FF2B5EF4-FFF2-40B4-BE49-F238E27FC236}">
                <a16:creationId xmlns:a16="http://schemas.microsoft.com/office/drawing/2014/main" id="{3FE62E0C-20B2-3CB6-2E3F-DB1883C79599}"/>
              </a:ext>
            </a:extLst>
          </p:cNvPr>
          <p:cNvSpPr txBox="1">
            <a:spLocks noGrp="1"/>
          </p:cNvSpPr>
          <p:nvPr>
            <p:ph type="title"/>
          </p:nvPr>
        </p:nvSpPr>
        <p:spPr>
          <a:xfrm>
            <a:off x="269999" y="238424"/>
            <a:ext cx="7042745" cy="270000"/>
          </a:xfrm>
          <a:prstGeom prst="rect">
            <a:avLst/>
          </a:prstGeom>
          <a:noFill/>
          <a:ln>
            <a:noFill/>
          </a:ln>
        </p:spPr>
        <p:txBody>
          <a:bodyPr spcFirstLastPara="1" wrap="square" lIns="0" tIns="0" rIns="0" bIns="36000" anchor="t" anchorCtr="0">
            <a:noAutofit/>
          </a:bodyPr>
          <a:lstStyle>
            <a:lvl1pPr marR="0" lvl="0" algn="l" rtl="0">
              <a:lnSpc>
                <a:spcPct val="90000"/>
              </a:lnSpc>
              <a:spcBef>
                <a:spcPts val="0"/>
              </a:spcBef>
              <a:spcAft>
                <a:spcPts val="0"/>
              </a:spcAft>
              <a:buClr>
                <a:schemeClr val="dk1"/>
              </a:buClr>
              <a:buSzPts val="3000"/>
              <a:buFont typeface="Avenir"/>
              <a:buNone/>
              <a:defRPr sz="1950" b="1" i="0" u="none" strike="noStrike" cap="none">
                <a:solidFill>
                  <a:schemeClr val="dk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853091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 Statement" preserve="1" userDrawn="1">
  <p:cSld name="Content + Statement">
    <p:spTree>
      <p:nvGrpSpPr>
        <p:cNvPr id="1" name="Shape 49"/>
        <p:cNvGrpSpPr/>
        <p:nvPr/>
      </p:nvGrpSpPr>
      <p:grpSpPr>
        <a:xfrm>
          <a:off x="0" y="0"/>
          <a:ext cx="0" cy="0"/>
          <a:chOff x="0" y="0"/>
          <a:chExt cx="0" cy="0"/>
        </a:xfrm>
      </p:grpSpPr>
      <p:pic>
        <p:nvPicPr>
          <p:cNvPr id="2" name="Google Shape;16;p15">
            <a:extLst>
              <a:ext uri="{FF2B5EF4-FFF2-40B4-BE49-F238E27FC236}">
                <a16:creationId xmlns:a16="http://schemas.microsoft.com/office/drawing/2014/main" id="{030E5958-4131-47F9-AB02-CB08DAEE4495}"/>
              </a:ext>
            </a:extLst>
          </p:cNvPr>
          <p:cNvPicPr preferRelativeResize="0"/>
          <p:nvPr userDrawn="1"/>
        </p:nvPicPr>
        <p:blipFill>
          <a:blip r:embed="rId2"/>
          <a:srcRect/>
          <a:stretch/>
        </p:blipFill>
        <p:spPr>
          <a:xfrm>
            <a:off x="1" y="1"/>
            <a:ext cx="9143999" cy="5143499"/>
          </a:xfrm>
          <a:prstGeom prst="rect">
            <a:avLst/>
          </a:prstGeom>
          <a:noFill/>
          <a:ln>
            <a:noFill/>
          </a:ln>
        </p:spPr>
      </p:pic>
      <p:sp>
        <p:nvSpPr>
          <p:cNvPr id="54" name="Google Shape;54;p29"/>
          <p:cNvSpPr txBox="1">
            <a:spLocks noGrp="1"/>
          </p:cNvSpPr>
          <p:nvPr>
            <p:ph type="body" idx="2" hasCustomPrompt="1"/>
          </p:nvPr>
        </p:nvSpPr>
        <p:spPr>
          <a:xfrm>
            <a:off x="540544" y="2956751"/>
            <a:ext cx="8259179" cy="1083342"/>
          </a:xfrm>
          <a:prstGeom prst="rect">
            <a:avLst/>
          </a:prstGeom>
          <a:noFill/>
          <a:ln>
            <a:noFill/>
          </a:ln>
        </p:spPr>
        <p:txBody>
          <a:bodyPr spcFirstLastPara="1" wrap="square" lIns="0" tIns="0" rIns="0" bIns="0" anchor="t" anchorCtr="0">
            <a:noAutofit/>
          </a:bodyPr>
          <a:lstStyle>
            <a:lvl1pPr marL="0" marR="0" lvl="0" indent="0" algn="l" rtl="0">
              <a:lnSpc>
                <a:spcPts val="1650"/>
              </a:lnSpc>
              <a:spcBef>
                <a:spcPts val="0"/>
              </a:spcBef>
              <a:spcAft>
                <a:spcPts val="0"/>
              </a:spcAft>
              <a:buSzPts val="1400"/>
              <a:buFont typeface="Arial" panose="020B0604020202020204" pitchFamily="34" charset="0"/>
              <a:buNone/>
              <a:defRPr sz="1350" b="1" i="0" u="none" strike="noStrike" cap="none">
                <a:solidFill>
                  <a:schemeClr val="accent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L="685800" marR="0" lvl="1" indent="-171450" algn="l" rtl="0">
              <a:lnSpc>
                <a:spcPct val="100000"/>
              </a:lnSpc>
              <a:spcBef>
                <a:spcPts val="0"/>
              </a:spcBef>
              <a:spcAft>
                <a:spcPts val="0"/>
              </a:spcAft>
              <a:buSzPts val="1400"/>
              <a:buNone/>
              <a:defRPr sz="1200" b="0" i="0" u="none" strike="noStrike" cap="none">
                <a:solidFill>
                  <a:srgbClr val="000000"/>
                </a:solidFill>
                <a:latin typeface="Corbel"/>
                <a:ea typeface="Corbel"/>
                <a:cs typeface="Corbel"/>
                <a:sym typeface="Corbel"/>
              </a:defRPr>
            </a:lvl2pPr>
            <a:lvl3pPr marL="1028700" marR="0" lvl="2" indent="-171450" algn="l" rtl="0">
              <a:lnSpc>
                <a:spcPct val="100000"/>
              </a:lnSpc>
              <a:spcBef>
                <a:spcPts val="0"/>
              </a:spcBef>
              <a:spcAft>
                <a:spcPts val="0"/>
              </a:spcAft>
              <a:buSzPts val="1400"/>
              <a:buNone/>
              <a:defRPr sz="1200" b="0" i="0" u="none" strike="noStrike" cap="none">
                <a:solidFill>
                  <a:srgbClr val="000000"/>
                </a:solidFill>
                <a:latin typeface="Corbel"/>
                <a:ea typeface="Corbel"/>
                <a:cs typeface="Corbel"/>
                <a:sym typeface="Corbel"/>
              </a:defRPr>
            </a:lvl3pPr>
            <a:lvl4pPr marL="1371600" marR="0" lvl="3" indent="-171450" algn="l" rtl="0">
              <a:lnSpc>
                <a:spcPct val="100000"/>
              </a:lnSpc>
              <a:spcBef>
                <a:spcPts val="0"/>
              </a:spcBef>
              <a:spcAft>
                <a:spcPts val="0"/>
              </a:spcAft>
              <a:buSzPts val="1400"/>
              <a:buNone/>
              <a:defRPr sz="1200" b="0" i="0" u="none" strike="noStrike" cap="none">
                <a:solidFill>
                  <a:srgbClr val="000000"/>
                </a:solidFill>
                <a:latin typeface="Corbel"/>
                <a:ea typeface="Corbel"/>
                <a:cs typeface="Corbel"/>
                <a:sym typeface="Corbel"/>
              </a:defRPr>
            </a:lvl4pPr>
            <a:lvl5pPr marL="1714500" marR="0" lvl="4" indent="-247650" algn="l" rtl="0">
              <a:lnSpc>
                <a:spcPct val="100000"/>
              </a:lnSpc>
              <a:spcBef>
                <a:spcPts val="0"/>
              </a:spcBef>
              <a:spcAft>
                <a:spcPts val="0"/>
              </a:spcAft>
              <a:buClr>
                <a:srgbClr val="000000"/>
              </a:buClr>
              <a:buSzPts val="1600"/>
              <a:buFont typeface="Arial"/>
              <a:buChar char="•"/>
              <a:defRPr sz="1200" b="1" i="0" u="none" strike="noStrike" cap="none">
                <a:solidFill>
                  <a:schemeClr val="lt1"/>
                </a:solidFill>
                <a:latin typeface="Corbel"/>
                <a:ea typeface="Corbel"/>
                <a:cs typeface="Corbel"/>
                <a:sym typeface="Corbel"/>
              </a:defRPr>
            </a:lvl5pPr>
            <a:lvl6pPr marL="2057400" marR="0" lvl="5" indent="-171450" algn="l" rtl="0">
              <a:lnSpc>
                <a:spcPct val="100000"/>
              </a:lnSpc>
              <a:spcBef>
                <a:spcPts val="0"/>
              </a:spcBef>
              <a:spcAft>
                <a:spcPts val="0"/>
              </a:spcAft>
              <a:buSzPts val="1400"/>
              <a:buNone/>
              <a:defRPr sz="1050" b="1" i="0" u="none" strike="noStrike" cap="none">
                <a:solidFill>
                  <a:schemeClr val="lt1"/>
                </a:solidFill>
                <a:latin typeface="Arial"/>
                <a:ea typeface="Arial"/>
                <a:cs typeface="Arial"/>
                <a:sym typeface="Arial"/>
              </a:defRPr>
            </a:lvl6pPr>
            <a:lvl7pPr marL="2400300" marR="0" lvl="6"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L="2743200" marR="0" lvl="7"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L="3086100" marR="0" lvl="8" indent="-171450"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r>
              <a:rPr lang="nl-BE"/>
              <a:t>Statement</a:t>
            </a:r>
            <a:endParaRPr/>
          </a:p>
        </p:txBody>
      </p:sp>
      <p:sp>
        <p:nvSpPr>
          <p:cNvPr id="5" name="Content Placeholder 4">
            <a:extLst>
              <a:ext uri="{FF2B5EF4-FFF2-40B4-BE49-F238E27FC236}">
                <a16:creationId xmlns:a16="http://schemas.microsoft.com/office/drawing/2014/main" id="{EBBFB616-A5FB-D845-A0FC-CBE07CD02A03}"/>
              </a:ext>
            </a:extLst>
          </p:cNvPr>
          <p:cNvSpPr>
            <a:spLocks noGrp="1"/>
          </p:cNvSpPr>
          <p:nvPr>
            <p:ph sz="quarter" idx="14" hasCustomPrompt="1"/>
          </p:nvPr>
        </p:nvSpPr>
        <p:spPr>
          <a:xfrm>
            <a:off x="540544" y="1058476"/>
            <a:ext cx="8062370" cy="1660710"/>
          </a:xfrm>
          <a:prstGeom prst="rect">
            <a:avLst/>
          </a:prstGeom>
        </p:spPr>
        <p:txBody>
          <a:bodyPr lIns="0" tIns="0" rIns="0" bIns="0"/>
          <a:lstStyle>
            <a:lvl1pPr marL="135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1pPr>
            <a:lvl2pPr marL="270000" indent="-135000">
              <a:lnSpc>
                <a:spcPct val="100000"/>
              </a:lnSpc>
              <a:buFont typeface="Arial" panose="020B0604020202020204" pitchFamily="34" charset="0"/>
              <a:buChar char="•"/>
              <a:defRPr sz="1350">
                <a:solidFill>
                  <a:schemeClr val="bg2"/>
                </a:solidFill>
                <a:latin typeface="Lucida Sans" panose="020B0602030504020204" pitchFamily="34" charset="0"/>
                <a:ea typeface="Cambria" panose="02040503050406030204" pitchFamily="18" charset="0"/>
              </a:defRPr>
            </a:lvl2pPr>
            <a:lvl3pPr>
              <a:defRPr sz="1200">
                <a:latin typeface="Corbel" panose="020B0503020204020204" pitchFamily="34" charset="0"/>
              </a:defRPr>
            </a:lvl3pPr>
            <a:lvl4pPr>
              <a:defRPr sz="1200">
                <a:latin typeface="Corbel" panose="020B0503020204020204" pitchFamily="34" charset="0"/>
              </a:defRPr>
            </a:lvl4pPr>
            <a:lvl5pPr marL="135000" indent="-135000">
              <a:buFont typeface="Arial" panose="020B0604020202020204" pitchFamily="34" charset="0"/>
              <a:buChar char="•"/>
              <a:defRPr sz="1200">
                <a:solidFill>
                  <a:schemeClr val="bg2"/>
                </a:solidFill>
                <a:latin typeface="Corbel" panose="020B0503020204020204" pitchFamily="34" charset="0"/>
              </a:defRPr>
            </a:lvl5pPr>
            <a:lvl6pPr>
              <a:defRPr/>
            </a:lvl6pPr>
          </a:lstStyle>
          <a:p>
            <a:pPr marL="135000" marR="0" lvl="0" indent="-135000" algn="l" defTabSz="685800" rtl="0" eaLnBrk="1" fontAlgn="auto" latinLnBrk="0" hangingPunct="1">
              <a:lnSpc>
                <a:spcPts val="1500"/>
              </a:lnSpc>
              <a:spcBef>
                <a:spcPts val="0"/>
              </a:spcBef>
              <a:spcAft>
                <a:spcPts val="0"/>
              </a:spcAft>
              <a:buClr>
                <a:srgbClr val="000000"/>
              </a:buClr>
              <a:buSzTx/>
              <a:buFont typeface="Arial" panose="020B0604020202020204" pitchFamily="34" charset="0"/>
              <a:buChar char="•"/>
              <a:tabLst/>
              <a:defRPr/>
            </a:pPr>
            <a:r>
              <a:rPr lang="en-US"/>
              <a:t>Click to edit text</a:t>
            </a:r>
          </a:p>
          <a:p>
            <a:pPr lvl="1"/>
            <a:r>
              <a:rPr lang="en-US"/>
              <a:t>Click to edit text</a:t>
            </a:r>
          </a:p>
        </p:txBody>
      </p:sp>
      <p:sp>
        <p:nvSpPr>
          <p:cNvPr id="7" name="Text Placeholder 8">
            <a:extLst>
              <a:ext uri="{FF2B5EF4-FFF2-40B4-BE49-F238E27FC236}">
                <a16:creationId xmlns:a16="http://schemas.microsoft.com/office/drawing/2014/main" id="{87285210-8472-03E3-3DE2-ADE99B0568C4}"/>
              </a:ext>
            </a:extLst>
          </p:cNvPr>
          <p:cNvSpPr>
            <a:spLocks noGrp="1"/>
          </p:cNvSpPr>
          <p:nvPr>
            <p:ph type="body" sz="quarter" idx="13" hasCustomPrompt="1"/>
          </p:nvPr>
        </p:nvSpPr>
        <p:spPr>
          <a:xfrm>
            <a:off x="269999" y="516483"/>
            <a:ext cx="7042745" cy="270000"/>
          </a:xfrm>
          <a:prstGeom prst="rect">
            <a:avLst/>
          </a:prstGeom>
        </p:spPr>
        <p:txBody>
          <a:bodyPr lIns="0"/>
          <a:lstStyle>
            <a:lvl1pPr>
              <a:defRPr sz="1500" b="1">
                <a:solidFill>
                  <a:schemeClr val="accent1"/>
                </a:solidFill>
                <a:latin typeface="Lucida Sans" panose="020B0602030504020204" pitchFamily="34" charset="0"/>
                <a:ea typeface="Cambria" panose="02040503050406030204" pitchFamily="18" charset="0"/>
              </a:defRPr>
            </a:lvl1pPr>
          </a:lstStyle>
          <a:p>
            <a:pPr lvl="0"/>
            <a:r>
              <a:rPr lang="en-US"/>
              <a:t>Click to add subtitle</a:t>
            </a:r>
          </a:p>
        </p:txBody>
      </p:sp>
      <p:pic>
        <p:nvPicPr>
          <p:cNvPr id="8" name="Picture 7">
            <a:extLst>
              <a:ext uri="{FF2B5EF4-FFF2-40B4-BE49-F238E27FC236}">
                <a16:creationId xmlns:a16="http://schemas.microsoft.com/office/drawing/2014/main" id="{386D6C0E-CB9C-9A5D-9B5E-6AEE238484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81371" y="170458"/>
            <a:ext cx="1494000" cy="540000"/>
          </a:xfrm>
          <a:prstGeom prst="rect">
            <a:avLst/>
          </a:prstGeom>
        </p:spPr>
      </p:pic>
      <p:sp>
        <p:nvSpPr>
          <p:cNvPr id="9" name="Google Shape;30;p11">
            <a:extLst>
              <a:ext uri="{FF2B5EF4-FFF2-40B4-BE49-F238E27FC236}">
                <a16:creationId xmlns:a16="http://schemas.microsoft.com/office/drawing/2014/main" id="{9A574515-E8A3-2F64-14D4-1C1FDAF54594}"/>
              </a:ext>
            </a:extLst>
          </p:cNvPr>
          <p:cNvSpPr txBox="1">
            <a:spLocks/>
          </p:cNvSpPr>
          <p:nvPr userDrawn="1"/>
        </p:nvSpPr>
        <p:spPr>
          <a:xfrm>
            <a:off x="6952956" y="4760761"/>
            <a:ext cx="1924247" cy="14517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9pPr>
          </a:lstStyle>
          <a:p>
            <a:pPr algn="r"/>
            <a:fld id="{00000000-1234-1234-1234-123412341234}" type="slidenum">
              <a:rPr lang="en-US" sz="750" smtClean="0">
                <a:solidFill>
                  <a:schemeClr val="bg1"/>
                </a:solidFill>
                <a:latin typeface="Lucida Sans" panose="020B0602030504020204" pitchFamily="34" charset="0"/>
                <a:ea typeface="Cambria" panose="02040503050406030204" pitchFamily="18" charset="0"/>
              </a:rPr>
              <a:pPr algn="r"/>
              <a:t>‹#›</a:t>
            </a:fld>
            <a:endParaRPr lang="en-US" sz="750">
              <a:solidFill>
                <a:schemeClr val="bg1"/>
              </a:solidFill>
              <a:latin typeface="Lucida Sans" panose="020B0602030504020204" pitchFamily="34" charset="0"/>
              <a:ea typeface="Cambria" panose="02040503050406030204" pitchFamily="18" charset="0"/>
            </a:endParaRPr>
          </a:p>
        </p:txBody>
      </p:sp>
      <p:sp>
        <p:nvSpPr>
          <p:cNvPr id="3" name="Google Shape;28;p11">
            <a:extLst>
              <a:ext uri="{FF2B5EF4-FFF2-40B4-BE49-F238E27FC236}">
                <a16:creationId xmlns:a16="http://schemas.microsoft.com/office/drawing/2014/main" id="{BD86975E-8F75-1CA7-BACD-A276B5FC0048}"/>
              </a:ext>
            </a:extLst>
          </p:cNvPr>
          <p:cNvSpPr txBox="1">
            <a:spLocks noGrp="1"/>
          </p:cNvSpPr>
          <p:nvPr>
            <p:ph type="title"/>
          </p:nvPr>
        </p:nvSpPr>
        <p:spPr>
          <a:xfrm>
            <a:off x="269999" y="238424"/>
            <a:ext cx="7042745" cy="270000"/>
          </a:xfrm>
          <a:prstGeom prst="rect">
            <a:avLst/>
          </a:prstGeom>
          <a:noFill/>
          <a:ln>
            <a:noFill/>
          </a:ln>
        </p:spPr>
        <p:txBody>
          <a:bodyPr spcFirstLastPara="1" wrap="square" lIns="0" tIns="0" rIns="0" bIns="36000" anchor="t" anchorCtr="0">
            <a:noAutofit/>
          </a:bodyPr>
          <a:lstStyle>
            <a:lvl1pPr marR="0" lvl="0" algn="l" rtl="0">
              <a:lnSpc>
                <a:spcPct val="90000"/>
              </a:lnSpc>
              <a:spcBef>
                <a:spcPts val="0"/>
              </a:spcBef>
              <a:spcAft>
                <a:spcPts val="0"/>
              </a:spcAft>
              <a:buClr>
                <a:schemeClr val="dk1"/>
              </a:buClr>
              <a:buSzPts val="3000"/>
              <a:buFont typeface="Avenir"/>
              <a:buNone/>
              <a:defRPr sz="1950" b="1" i="0" u="none" strike="noStrike" cap="none">
                <a:solidFill>
                  <a:schemeClr val="dk2"/>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22777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289"/>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7" name="Picture 6" descr="A picture containing text, sky, outdoor, green&#10;&#10;Description automatically generated">
            <a:extLst>
              <a:ext uri="{FF2B5EF4-FFF2-40B4-BE49-F238E27FC236}">
                <a16:creationId xmlns:a16="http://schemas.microsoft.com/office/drawing/2014/main" id="{A87E668B-9E4F-B66A-219F-844904B17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8369" y="-1125"/>
            <a:ext cx="4490207" cy="4517954"/>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a:extLst>
              <a:ext uri="{FF2B5EF4-FFF2-40B4-BE49-F238E27FC236}">
                <a16:creationId xmlns:a16="http://schemas.microsoft.com/office/drawing/2014/main" id="{56800AB7-3DD6-1390-0D81-070E14CB5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6" name="Picture Placeholder 6">
            <a:extLst>
              <a:ext uri="{FF2B5EF4-FFF2-40B4-BE49-F238E27FC236}">
                <a16:creationId xmlns:a16="http://schemas.microsoft.com/office/drawing/2014/main" id="{6A67FF1C-2AE3-AC33-1C9E-A9127729BFE2}"/>
              </a:ext>
            </a:extLst>
          </p:cNvPr>
          <p:cNvSpPr>
            <a:spLocks noGrp="1"/>
          </p:cNvSpPr>
          <p:nvPr>
            <p:ph type="pic" sz="quarter" idx="10"/>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033092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tatement" preserve="1">
  <p:cSld name="Statement">
    <p:spTree>
      <p:nvGrpSpPr>
        <p:cNvPr id="1" name="Shape 56"/>
        <p:cNvGrpSpPr/>
        <p:nvPr/>
      </p:nvGrpSpPr>
      <p:grpSpPr>
        <a:xfrm>
          <a:off x="0" y="0"/>
          <a:ext cx="0" cy="0"/>
          <a:chOff x="0" y="0"/>
          <a:chExt cx="0" cy="0"/>
        </a:xfrm>
      </p:grpSpPr>
      <p:pic>
        <p:nvPicPr>
          <p:cNvPr id="57" name="Google Shape;57;p30"/>
          <p:cNvPicPr preferRelativeResize="0"/>
          <p:nvPr/>
        </p:nvPicPr>
        <p:blipFill>
          <a:blip r:embed="rId2">
            <a:extLst>
              <a:ext uri="{28A0092B-C50C-407E-A947-70E740481C1C}">
                <a14:useLocalDpi xmlns:a14="http://schemas.microsoft.com/office/drawing/2010/main" val="0"/>
              </a:ext>
            </a:extLst>
          </a:blip>
          <a:srcRect/>
          <a:stretch/>
        </p:blipFill>
        <p:spPr>
          <a:xfrm>
            <a:off x="0" y="0"/>
            <a:ext cx="9143999" cy="5143499"/>
          </a:xfrm>
          <a:prstGeom prst="rect">
            <a:avLst/>
          </a:prstGeom>
          <a:noFill/>
          <a:ln>
            <a:noFill/>
          </a:ln>
        </p:spPr>
      </p:pic>
      <p:sp>
        <p:nvSpPr>
          <p:cNvPr id="58" name="Google Shape;58;p30"/>
          <p:cNvSpPr txBox="1">
            <a:spLocks noGrp="1"/>
          </p:cNvSpPr>
          <p:nvPr>
            <p:ph type="title"/>
          </p:nvPr>
        </p:nvSpPr>
        <p:spPr>
          <a:xfrm>
            <a:off x="1933461" y="880915"/>
            <a:ext cx="5208698" cy="3381668"/>
          </a:xfrm>
          <a:prstGeom prst="rect">
            <a:avLst/>
          </a:prstGeom>
          <a:noFill/>
          <a:ln>
            <a:noFill/>
          </a:ln>
        </p:spPr>
        <p:txBody>
          <a:bodyPr spcFirstLastPara="1" wrap="square" lIns="0" tIns="0" rIns="0" bIns="0" anchor="ctr" anchorCtr="0">
            <a:noAutofit/>
          </a:bodyPr>
          <a:lstStyle>
            <a:lvl1pPr marR="0" lvl="0" algn="ctr" rtl="0">
              <a:lnSpc>
                <a:spcPts val="2700"/>
              </a:lnSpc>
              <a:spcBef>
                <a:spcPts val="0"/>
              </a:spcBef>
              <a:spcAft>
                <a:spcPts val="0"/>
              </a:spcAft>
              <a:buClr>
                <a:schemeClr val="dk1"/>
              </a:buClr>
              <a:buSzPts val="3000"/>
              <a:buFont typeface="Avenir"/>
              <a:buNone/>
              <a:defRPr sz="1950" b="1" i="0" u="none" strike="noStrike" cap="none">
                <a:solidFill>
                  <a:schemeClr val="bg1"/>
                </a:solidFill>
                <a:latin typeface="Lucida Sans" panose="020B0602030504020204" pitchFamily="34" charset="0"/>
                <a:ea typeface="Cambria" panose="02040503050406030204" pitchFamily="18" charset="0"/>
                <a:cs typeface="Lucida Sans" panose="020B0602030504020204" pitchFamily="34" charset="0"/>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2" name="Picture 1">
            <a:extLst>
              <a:ext uri="{FF2B5EF4-FFF2-40B4-BE49-F238E27FC236}">
                <a16:creationId xmlns:a16="http://schemas.microsoft.com/office/drawing/2014/main" id="{D22F2264-134A-8CC1-4E38-5300E5F1CE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481373" y="170458"/>
            <a:ext cx="1493998" cy="539999"/>
          </a:xfrm>
          <a:prstGeom prst="rect">
            <a:avLst/>
          </a:prstGeom>
        </p:spPr>
      </p:pic>
      <p:sp>
        <p:nvSpPr>
          <p:cNvPr id="4" name="Google Shape;30;p11">
            <a:extLst>
              <a:ext uri="{FF2B5EF4-FFF2-40B4-BE49-F238E27FC236}">
                <a16:creationId xmlns:a16="http://schemas.microsoft.com/office/drawing/2014/main" id="{D0C2A4F5-1210-E2A7-1CA6-369D5A9D214F}"/>
              </a:ext>
            </a:extLst>
          </p:cNvPr>
          <p:cNvSpPr txBox="1">
            <a:spLocks/>
          </p:cNvSpPr>
          <p:nvPr userDrawn="1"/>
        </p:nvSpPr>
        <p:spPr>
          <a:xfrm>
            <a:off x="6952956" y="4760761"/>
            <a:ext cx="1924247" cy="14517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800"/>
              <a:buFont typeface="Arial"/>
              <a:buNone/>
              <a:defRPr sz="1200" b="0" i="0" u="none" strike="noStrike" cap="none">
                <a:solidFill>
                  <a:schemeClr val="lt1"/>
                </a:solidFill>
                <a:latin typeface="Corbel"/>
                <a:ea typeface="Corbel"/>
                <a:cs typeface="Corbel"/>
                <a:sym typeface="Corbel"/>
              </a:defRPr>
            </a:lvl9pPr>
          </a:lstStyle>
          <a:p>
            <a:pPr algn="r"/>
            <a:fld id="{00000000-1234-1234-1234-123412341234}" type="slidenum">
              <a:rPr lang="en-US" sz="750" smtClean="0">
                <a:solidFill>
                  <a:schemeClr val="bg1"/>
                </a:solidFill>
                <a:latin typeface="Lucida Sans" panose="020B0602030504020204" pitchFamily="34" charset="0"/>
                <a:ea typeface="Cambria" panose="02040503050406030204" pitchFamily="18" charset="0"/>
              </a:rPr>
              <a:pPr algn="r"/>
              <a:t>‹#›</a:t>
            </a:fld>
            <a:endParaRPr lang="en-US" sz="750">
              <a:solidFill>
                <a:schemeClr val="bg1"/>
              </a:solidFill>
              <a:latin typeface="Lucida Sans" panose="020B0602030504020204" pitchFamily="34" charset="0"/>
              <a:ea typeface="Cambria" panose="02040503050406030204" pitchFamily="18" charset="0"/>
            </a:endParaRPr>
          </a:p>
        </p:txBody>
      </p:sp>
    </p:spTree>
    <p:extLst>
      <p:ext uri="{BB962C8B-B14F-4D97-AF65-F5344CB8AC3E}">
        <p14:creationId xmlns:p14="http://schemas.microsoft.com/office/powerpoint/2010/main" val="1387008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 preserve="1">
  <p:cSld name="Back">
    <p:spTree>
      <p:nvGrpSpPr>
        <p:cNvPr id="1" name="Shape 61"/>
        <p:cNvGrpSpPr/>
        <p:nvPr/>
      </p:nvGrpSpPr>
      <p:grpSpPr>
        <a:xfrm>
          <a:off x="0" y="0"/>
          <a:ext cx="0" cy="0"/>
          <a:chOff x="0" y="0"/>
          <a:chExt cx="0" cy="0"/>
        </a:xfrm>
      </p:grpSpPr>
      <p:pic>
        <p:nvPicPr>
          <p:cNvPr id="2" name="Google Shape;11;p9">
            <a:extLst>
              <a:ext uri="{FF2B5EF4-FFF2-40B4-BE49-F238E27FC236}">
                <a16:creationId xmlns:a16="http://schemas.microsoft.com/office/drawing/2014/main" id="{95B9CD5C-AB54-ED2B-6F0B-1BF46CAFA2BA}"/>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 y="0"/>
            <a:ext cx="9143996" cy="5143498"/>
          </a:xfrm>
          <a:prstGeom prst="rect">
            <a:avLst/>
          </a:prstGeom>
          <a:noFill/>
          <a:ln>
            <a:noFill/>
          </a:ln>
        </p:spPr>
      </p:pic>
      <p:pic>
        <p:nvPicPr>
          <p:cNvPr id="7" name="Picture 6" descr="Logo&#10;&#10;Description automatically generated">
            <a:extLst>
              <a:ext uri="{FF2B5EF4-FFF2-40B4-BE49-F238E27FC236}">
                <a16:creationId xmlns:a16="http://schemas.microsoft.com/office/drawing/2014/main" id="{FA51CDD5-21B7-7F9D-429B-A73A616F84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061" y="264254"/>
            <a:ext cx="3361500" cy="1215000"/>
          </a:xfrm>
          <a:prstGeom prst="rect">
            <a:avLst/>
          </a:prstGeom>
        </p:spPr>
      </p:pic>
      <p:sp>
        <p:nvSpPr>
          <p:cNvPr id="64" name="Google Shape;64;p31"/>
          <p:cNvSpPr txBox="1"/>
          <p:nvPr/>
        </p:nvSpPr>
        <p:spPr>
          <a:xfrm>
            <a:off x="534918" y="3727400"/>
            <a:ext cx="4649660" cy="300052"/>
          </a:xfrm>
          <a:prstGeom prst="rect">
            <a:avLst/>
          </a:prstGeom>
          <a:noFill/>
          <a:ln>
            <a:noFill/>
          </a:ln>
        </p:spPr>
        <p:txBody>
          <a:bodyPr spcFirstLastPara="1" wrap="square" lIns="0" tIns="34275" rIns="68569" bIns="34275" anchor="ctr" anchorCtr="0">
            <a:spAutoFit/>
          </a:bodyPr>
          <a:lstStyle/>
          <a:p>
            <a:pPr marL="0" marR="0" lvl="0" indent="0" algn="l" rtl="0">
              <a:lnSpc>
                <a:spcPct val="100000"/>
              </a:lnSpc>
              <a:spcBef>
                <a:spcPts val="0"/>
              </a:spcBef>
              <a:spcAft>
                <a:spcPts val="0"/>
              </a:spcAft>
              <a:buNone/>
            </a:pPr>
            <a:r>
              <a:rPr lang="en-US" sz="1500" b="1" i="0" u="none" strike="noStrike" cap="none">
                <a:solidFill>
                  <a:schemeClr val="accent2"/>
                </a:solidFill>
                <a:latin typeface="Lucida Sans" panose="020B0602030504020204" pitchFamily="34" charset="0"/>
                <a:ea typeface="Cambria" panose="02040503050406030204" pitchFamily="18" charset="0"/>
                <a:cs typeface="Corbel"/>
                <a:sym typeface="Corbel"/>
              </a:rPr>
              <a:t>Visit</a:t>
            </a:r>
            <a:r>
              <a:rPr lang="en-US" sz="1500" b="0" i="0" u="none" strike="noStrike" cap="none">
                <a:solidFill>
                  <a:schemeClr val="accent3"/>
                </a:solidFill>
                <a:latin typeface="Lucida Sans" panose="020B0602030504020204" pitchFamily="34" charset="0"/>
                <a:ea typeface="Cambria" panose="02040503050406030204" pitchFamily="18" charset="0"/>
                <a:cs typeface="Corbel"/>
                <a:sym typeface="Corbel"/>
              </a:rPr>
              <a:t> </a:t>
            </a:r>
            <a:r>
              <a:rPr lang="en-US" sz="1500" b="0" i="0" u="none" strike="noStrike" cap="none">
                <a:solidFill>
                  <a:schemeClr val="bg2"/>
                </a:solidFill>
                <a:latin typeface="Lucida Sans" panose="020B0602030504020204" pitchFamily="34" charset="0"/>
                <a:ea typeface="Cambria" panose="02040503050406030204" pitchFamily="18" charset="0"/>
                <a:cs typeface="Corbel"/>
                <a:sym typeface="Corbel"/>
              </a:rPr>
              <a:t>ocean-icu.eu | hello@ocean-icu.eu</a:t>
            </a:r>
            <a:endParaRPr b="0">
              <a:solidFill>
                <a:schemeClr val="bg2"/>
              </a:solidFill>
              <a:latin typeface="Lucida Sans" panose="020B0602030504020204" pitchFamily="34" charset="0"/>
            </a:endParaRPr>
          </a:p>
        </p:txBody>
      </p:sp>
      <p:sp>
        <p:nvSpPr>
          <p:cNvPr id="65" name="Google Shape;65;p31"/>
          <p:cNvSpPr txBox="1"/>
          <p:nvPr/>
        </p:nvSpPr>
        <p:spPr>
          <a:xfrm>
            <a:off x="510128" y="2295242"/>
            <a:ext cx="5769031" cy="473176"/>
          </a:xfrm>
          <a:prstGeom prst="rect">
            <a:avLst/>
          </a:prstGeom>
          <a:noFill/>
          <a:ln>
            <a:noFill/>
          </a:ln>
        </p:spPr>
        <p:txBody>
          <a:bodyPr spcFirstLastPara="1" wrap="square" lIns="0" tIns="34275" rIns="68569" bIns="34275" anchor="ctr" anchorCtr="0">
            <a:spAutoFit/>
          </a:bodyPr>
          <a:lstStyle/>
          <a:p>
            <a:pPr marL="0" marR="0" lvl="0" indent="0" algn="l" rtl="0">
              <a:lnSpc>
                <a:spcPct val="100000"/>
              </a:lnSpc>
              <a:spcBef>
                <a:spcPts val="0"/>
              </a:spcBef>
              <a:spcAft>
                <a:spcPts val="0"/>
              </a:spcAft>
              <a:buNone/>
            </a:pPr>
            <a:r>
              <a:rPr lang="nl-BE" sz="2625" b="0" i="0" u="none" strike="noStrike" cap="none" spc="0" baseline="0">
                <a:solidFill>
                  <a:schemeClr val="bg2"/>
                </a:solidFill>
                <a:latin typeface="Lucida Sans" panose="020B0602030504020204" pitchFamily="34" charset="0"/>
                <a:ea typeface="Cambria" panose="02040503050406030204" pitchFamily="18" charset="0"/>
                <a:cs typeface="Corbel"/>
                <a:sym typeface="Corbel"/>
              </a:rPr>
              <a:t>Understanding </a:t>
            </a:r>
            <a:r>
              <a:rPr lang="nl-BE" sz="2625" b="0" i="0" u="none" strike="noStrike" cap="none" spc="0" baseline="0">
                <a:solidFill>
                  <a:schemeClr val="bg2"/>
                </a:solidFill>
                <a:latin typeface="Lucida Sans" panose="020B0602030504020204" pitchFamily="34" charset="0"/>
                <a:sym typeface="Corbel"/>
              </a:rPr>
              <a:t>Ocean Carbon</a:t>
            </a:r>
            <a:endParaRPr sz="2625" b="0" spc="0" baseline="0">
              <a:solidFill>
                <a:schemeClr val="bg2"/>
              </a:solidFill>
              <a:latin typeface="Lucida Sans" panose="020B0602030504020204" pitchFamily="34" charset="0"/>
            </a:endParaRPr>
          </a:p>
        </p:txBody>
      </p:sp>
      <p:sp>
        <p:nvSpPr>
          <p:cNvPr id="69" name="Google Shape;69;p31"/>
          <p:cNvSpPr txBox="1"/>
          <p:nvPr userDrawn="1"/>
        </p:nvSpPr>
        <p:spPr>
          <a:xfrm>
            <a:off x="534918" y="4022435"/>
            <a:ext cx="3490430" cy="300052"/>
          </a:xfrm>
          <a:prstGeom prst="rect">
            <a:avLst/>
          </a:prstGeom>
          <a:noFill/>
          <a:ln>
            <a:noFill/>
          </a:ln>
        </p:spPr>
        <p:txBody>
          <a:bodyPr spcFirstLastPara="1" wrap="square" lIns="0" tIns="34275" rIns="68569" bIns="34275" anchor="ctr" anchorCtr="0">
            <a:spAutoFit/>
          </a:bodyPr>
          <a:lstStyle/>
          <a:p>
            <a:pPr marL="0" marR="0" lvl="0" indent="0" algn="l" rtl="0">
              <a:lnSpc>
                <a:spcPct val="100000"/>
              </a:lnSpc>
              <a:spcBef>
                <a:spcPts val="0"/>
              </a:spcBef>
              <a:spcAft>
                <a:spcPts val="0"/>
              </a:spcAft>
              <a:buNone/>
            </a:pPr>
            <a:r>
              <a:rPr lang="en-US" sz="1500" b="1" i="0" u="none" strike="noStrike" cap="none">
                <a:solidFill>
                  <a:schemeClr val="accent2"/>
                </a:solidFill>
                <a:latin typeface="Lucida Sans" panose="020B0602030504020204" pitchFamily="34" charset="0"/>
                <a:ea typeface="Cambria" panose="02040503050406030204" pitchFamily="18" charset="0"/>
                <a:cs typeface="Corbel"/>
                <a:sym typeface="Corbel"/>
              </a:rPr>
              <a:t>Stay up-t</a:t>
            </a:r>
            <a:r>
              <a:rPr lang="en-US" sz="1500" b="1" i="0" u="none" strike="noStrike" cap="none">
                <a:solidFill>
                  <a:srgbClr val="D95F83"/>
                </a:solidFill>
                <a:latin typeface="Lucida Sans" panose="020B0602030504020204" pitchFamily="34" charset="0"/>
                <a:ea typeface="Cambria" panose="02040503050406030204" pitchFamily="18" charset="0"/>
                <a:cs typeface="Corbel"/>
                <a:sym typeface="Corbel"/>
              </a:rPr>
              <a:t>o-</a:t>
            </a:r>
            <a:r>
              <a:rPr lang="en-US" sz="1500" b="1" i="0" u="none" strike="noStrike" cap="none">
                <a:solidFill>
                  <a:schemeClr val="accent2"/>
                </a:solidFill>
                <a:latin typeface="Lucida Sans" panose="020B0602030504020204" pitchFamily="34" charset="0"/>
                <a:ea typeface="Cambria" panose="02040503050406030204" pitchFamily="18" charset="0"/>
                <a:cs typeface="Corbel"/>
                <a:sym typeface="Corbel"/>
              </a:rPr>
              <a:t>date </a:t>
            </a:r>
            <a:r>
              <a:rPr lang="en-US" sz="1500" b="0" i="0" u="none" strike="noStrike" cap="none">
                <a:solidFill>
                  <a:schemeClr val="bg2"/>
                </a:solidFill>
                <a:latin typeface="Lucida Sans" panose="020B0602030504020204" pitchFamily="34" charset="0"/>
                <a:ea typeface="Cambria" panose="02040503050406030204" pitchFamily="18" charset="0"/>
                <a:cs typeface="Corbel"/>
                <a:sym typeface="Corbel"/>
              </a:rPr>
              <a:t>with the latest news</a:t>
            </a:r>
            <a:endParaRPr b="0">
              <a:solidFill>
                <a:schemeClr val="bg2"/>
              </a:solidFill>
              <a:latin typeface="Lucida Sans" panose="020B0602030504020204" pitchFamily="34" charset="0"/>
            </a:endParaRPr>
          </a:p>
        </p:txBody>
      </p:sp>
      <p:pic>
        <p:nvPicPr>
          <p:cNvPr id="5" name="Google Shape;83;p52">
            <a:extLst>
              <a:ext uri="{FF2B5EF4-FFF2-40B4-BE49-F238E27FC236}">
                <a16:creationId xmlns:a16="http://schemas.microsoft.com/office/drawing/2014/main" id="{4CD8FEDF-167C-831B-E15A-61686F93024A}"/>
              </a:ext>
            </a:extLst>
          </p:cNvPr>
          <p:cNvPicPr preferRelativeResize="0"/>
          <p:nvPr userDrawn="1"/>
        </p:nvPicPr>
        <p:blipFill rotWithShape="1">
          <a:blip r:embed="rId4">
            <a:alphaModFix/>
          </a:blip>
          <a:srcRect/>
          <a:stretch/>
        </p:blipFill>
        <p:spPr>
          <a:xfrm>
            <a:off x="3969544" y="4104648"/>
            <a:ext cx="189310" cy="153591"/>
          </a:xfrm>
          <a:prstGeom prst="rect">
            <a:avLst/>
          </a:prstGeom>
          <a:noFill/>
          <a:ln>
            <a:noFill/>
          </a:ln>
        </p:spPr>
      </p:pic>
      <p:pic>
        <p:nvPicPr>
          <p:cNvPr id="8" name="Google Shape;84;p52">
            <a:extLst>
              <a:ext uri="{FF2B5EF4-FFF2-40B4-BE49-F238E27FC236}">
                <a16:creationId xmlns:a16="http://schemas.microsoft.com/office/drawing/2014/main" id="{3CC9E77A-1847-E598-5FF9-CE84DF65D784}"/>
              </a:ext>
            </a:extLst>
          </p:cNvPr>
          <p:cNvPicPr preferRelativeResize="0"/>
          <p:nvPr userDrawn="1"/>
        </p:nvPicPr>
        <p:blipFill rotWithShape="1">
          <a:blip r:embed="rId5">
            <a:alphaModFix/>
          </a:blip>
          <a:srcRect/>
          <a:stretch/>
        </p:blipFill>
        <p:spPr>
          <a:xfrm>
            <a:off x="4445644" y="4101769"/>
            <a:ext cx="157580" cy="156470"/>
          </a:xfrm>
          <a:prstGeom prst="rect">
            <a:avLst/>
          </a:prstGeom>
          <a:noFill/>
          <a:ln>
            <a:noFill/>
          </a:ln>
        </p:spPr>
      </p:pic>
      <p:pic>
        <p:nvPicPr>
          <p:cNvPr id="9" name="Google Shape;85;p52" descr="A picture containing text, clipart&#10;&#10;Description automatically generated">
            <a:extLst>
              <a:ext uri="{FF2B5EF4-FFF2-40B4-BE49-F238E27FC236}">
                <a16:creationId xmlns:a16="http://schemas.microsoft.com/office/drawing/2014/main" id="{098DB06B-D826-18A1-3F76-30E4F7EB76B9}"/>
              </a:ext>
            </a:extLst>
          </p:cNvPr>
          <p:cNvPicPr preferRelativeResize="0"/>
          <p:nvPr userDrawn="1"/>
        </p:nvPicPr>
        <p:blipFill rotWithShape="1">
          <a:blip r:embed="rId6">
            <a:alphaModFix/>
          </a:blip>
          <a:srcRect/>
          <a:stretch/>
        </p:blipFill>
        <p:spPr>
          <a:xfrm>
            <a:off x="4680197" y="4109411"/>
            <a:ext cx="229790" cy="160735"/>
          </a:xfrm>
          <a:prstGeom prst="rect">
            <a:avLst/>
          </a:prstGeom>
          <a:noFill/>
          <a:ln>
            <a:noFill/>
          </a:ln>
        </p:spPr>
      </p:pic>
      <p:pic>
        <p:nvPicPr>
          <p:cNvPr id="10" name="Google Shape;87;p52">
            <a:extLst>
              <a:ext uri="{FF2B5EF4-FFF2-40B4-BE49-F238E27FC236}">
                <a16:creationId xmlns:a16="http://schemas.microsoft.com/office/drawing/2014/main" id="{6F1A8A24-6A95-FB97-932B-EF6FB04927E5}"/>
              </a:ext>
            </a:extLst>
          </p:cNvPr>
          <p:cNvPicPr preferRelativeResize="0"/>
          <p:nvPr userDrawn="1"/>
        </p:nvPicPr>
        <p:blipFill rotWithShape="1">
          <a:blip r:embed="rId7">
            <a:alphaModFix/>
          </a:blip>
          <a:srcRect/>
          <a:stretch/>
        </p:blipFill>
        <p:spPr>
          <a:xfrm>
            <a:off x="4225649" y="4102564"/>
            <a:ext cx="157871" cy="158651"/>
          </a:xfrm>
          <a:prstGeom prst="rect">
            <a:avLst/>
          </a:prstGeom>
          <a:noFill/>
          <a:ln>
            <a:noFill/>
          </a:ln>
        </p:spPr>
      </p:pic>
      <p:cxnSp>
        <p:nvCxnSpPr>
          <p:cNvPr id="11" name="Google Shape;88;p52">
            <a:extLst>
              <a:ext uri="{FF2B5EF4-FFF2-40B4-BE49-F238E27FC236}">
                <a16:creationId xmlns:a16="http://schemas.microsoft.com/office/drawing/2014/main" id="{F874A97F-8822-658F-CA90-280035388698}"/>
              </a:ext>
            </a:extLst>
          </p:cNvPr>
          <p:cNvCxnSpPr/>
          <p:nvPr userDrawn="1"/>
        </p:nvCxnSpPr>
        <p:spPr>
          <a:xfrm rot="10800000">
            <a:off x="4188398" y="4102564"/>
            <a:ext cx="0" cy="155675"/>
          </a:xfrm>
          <a:prstGeom prst="straightConnector1">
            <a:avLst/>
          </a:prstGeom>
          <a:noFill/>
          <a:ln w="19050" cap="flat" cmpd="sng">
            <a:solidFill>
              <a:schemeClr val="accent2"/>
            </a:solidFill>
            <a:prstDash val="solid"/>
            <a:round/>
            <a:headEnd type="none" w="sm" len="sm"/>
            <a:tailEnd type="none" w="sm" len="sm"/>
          </a:ln>
        </p:spPr>
      </p:cxnSp>
      <p:sp>
        <p:nvSpPr>
          <p:cNvPr id="3" name="Google Shape;19;p9">
            <a:extLst>
              <a:ext uri="{FF2B5EF4-FFF2-40B4-BE49-F238E27FC236}">
                <a16:creationId xmlns:a16="http://schemas.microsoft.com/office/drawing/2014/main" id="{824EF784-62DF-C736-189F-FC4E8D690DE3}"/>
              </a:ext>
            </a:extLst>
          </p:cNvPr>
          <p:cNvSpPr txBox="1"/>
          <p:nvPr userDrawn="1"/>
        </p:nvSpPr>
        <p:spPr>
          <a:xfrm>
            <a:off x="1905544" y="4734541"/>
            <a:ext cx="5051716" cy="346218"/>
          </a:xfrm>
          <a:prstGeom prst="rect">
            <a:avLst/>
          </a:prstGeom>
          <a:noFill/>
          <a:ln>
            <a:noFill/>
          </a:ln>
        </p:spPr>
        <p:txBody>
          <a:bodyPr spcFirstLastPara="1" wrap="square" lIns="68569" tIns="34275" rIns="68569" bIns="34275" anchor="t" anchorCtr="0">
            <a:spAutoFit/>
          </a:bodyPr>
          <a:lstStyle/>
          <a:p>
            <a:pPr algn="l" fontAlgn="base"/>
            <a:r>
              <a:rPr lang="en-US" sz="450" b="0" i="0">
                <a:solidFill>
                  <a:schemeClr val="bg2"/>
                </a:solidFill>
                <a:effectLst/>
                <a:latin typeface="+mn-lt"/>
              </a:rPr>
              <a:t>This work was funded by the European Union under grant agreement no. 101083922 (OceanICU) and UK Research and Innovation (UKRI) under the UK government’s </a:t>
            </a:r>
            <a:br>
              <a:rPr lang="en-US" sz="450" b="0" i="0">
                <a:solidFill>
                  <a:schemeClr val="bg2"/>
                </a:solidFill>
                <a:effectLst/>
                <a:latin typeface="+mn-lt"/>
              </a:rPr>
            </a:br>
            <a:r>
              <a:rPr lang="en-US" sz="450" b="0" i="0">
                <a:solidFill>
                  <a:schemeClr val="bg2"/>
                </a:solidFill>
                <a:effectLst/>
                <a:latin typeface="+mn-lt"/>
              </a:rPr>
              <a:t>Horizon Europe funding guarantee [grant number 10054454, 10063673, 10064020, 10059241, 10079684, 10059012, 10048179]. Views and opinions expressed are </a:t>
            </a:r>
            <a:br>
              <a:rPr lang="en-US" sz="450" b="0" i="0">
                <a:solidFill>
                  <a:schemeClr val="bg2"/>
                </a:solidFill>
                <a:effectLst/>
                <a:latin typeface="+mn-lt"/>
              </a:rPr>
            </a:br>
            <a:r>
              <a:rPr lang="en-US" sz="450" b="0" i="0">
                <a:solidFill>
                  <a:schemeClr val="bg2"/>
                </a:solidFill>
                <a:effectLst/>
                <a:latin typeface="+mn-lt"/>
              </a:rPr>
              <a:t>however those of the author(s) only and do not necessarily reflect those of the European Union or European Research Executive Agency. Neither the European Union </a:t>
            </a:r>
            <a:br>
              <a:rPr lang="en-US" sz="450" b="0" i="0">
                <a:solidFill>
                  <a:schemeClr val="bg2"/>
                </a:solidFill>
                <a:effectLst/>
                <a:latin typeface="+mn-lt"/>
              </a:rPr>
            </a:br>
            <a:r>
              <a:rPr lang="en-US" sz="450" b="0" i="0">
                <a:solidFill>
                  <a:schemeClr val="bg2"/>
                </a:solidFill>
                <a:effectLst/>
                <a:latin typeface="+mn-lt"/>
              </a:rPr>
              <a:t>nor the granting authority can be held responsible for them.</a:t>
            </a:r>
          </a:p>
        </p:txBody>
      </p:sp>
      <p:pic>
        <p:nvPicPr>
          <p:cNvPr id="4" name="Picture 3">
            <a:extLst>
              <a:ext uri="{FF2B5EF4-FFF2-40B4-BE49-F238E27FC236}">
                <a16:creationId xmlns:a16="http://schemas.microsoft.com/office/drawing/2014/main" id="{CBDC8B51-D019-BB87-1A15-12E98E42FE2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26550" y="4813990"/>
            <a:ext cx="950231" cy="212009"/>
          </a:xfrm>
          <a:prstGeom prst="rect">
            <a:avLst/>
          </a:prstGeom>
        </p:spPr>
      </p:pic>
      <p:pic>
        <p:nvPicPr>
          <p:cNvPr id="12" name="Picture 2">
            <a:extLst>
              <a:ext uri="{FF2B5EF4-FFF2-40B4-BE49-F238E27FC236}">
                <a16:creationId xmlns:a16="http://schemas.microsoft.com/office/drawing/2014/main" id="{1DAA1D1D-50F7-D19A-4F50-23B33C9A0F0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p:blipFill>
        <p:spPr bwMode="auto">
          <a:xfrm>
            <a:off x="1160380" y="4824793"/>
            <a:ext cx="639495" cy="18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512015"/>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5BAB2048-AC9E-1F4A-D866-B15D7071D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9" name="Picture 8">
            <a:extLst>
              <a:ext uri="{FF2B5EF4-FFF2-40B4-BE49-F238E27FC236}">
                <a16:creationId xmlns:a16="http://schemas.microsoft.com/office/drawing/2014/main" id="{849D4D7D-7842-485B-36C3-917F4255A6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2789" y="-5523"/>
            <a:ext cx="2878105" cy="2942574"/>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2" name="Picture Placeholder 8">
            <a:extLst>
              <a:ext uri="{FF2B5EF4-FFF2-40B4-BE49-F238E27FC236}">
                <a16:creationId xmlns:a16="http://schemas.microsoft.com/office/drawing/2014/main" id="{5B0E4720-DC61-098C-8125-F7EF583CA320}"/>
              </a:ext>
            </a:extLst>
          </p:cNvPr>
          <p:cNvSpPr>
            <a:spLocks noGrp="1"/>
          </p:cNvSpPr>
          <p:nvPr>
            <p:ph type="pic" sz="quarter" idx="10"/>
          </p:nvPr>
        </p:nvSpPr>
        <p:spPr>
          <a:xfrm>
            <a:off x="5812790"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13564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298603-0265-B51E-5AFA-28B77C5D93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0"/>
            <a:ext cx="9152642" cy="5148000"/>
          </a:xfrm>
          <a:prstGeom prst="rect">
            <a:avLst/>
          </a:prstGeom>
        </p:spPr>
      </p:pic>
      <p:pic>
        <p:nvPicPr>
          <p:cNvPr id="5" name="Picture 4" descr="Logo&#10;&#10;Description automatically generated">
            <a:extLst>
              <a:ext uri="{FF2B5EF4-FFF2-40B4-BE49-F238E27FC236}">
                <a16:creationId xmlns:a16="http://schemas.microsoft.com/office/drawing/2014/main" id="{60B11714-66E0-73E7-21D9-A04EC04528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chemeClr val="bg1"/>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3" name="Picture 2" descr="A picture containing sky, building, outdoor, structure&#10;&#10;Description automatically generated">
            <a:extLst>
              <a:ext uri="{FF2B5EF4-FFF2-40B4-BE49-F238E27FC236}">
                <a16:creationId xmlns:a16="http://schemas.microsoft.com/office/drawing/2014/main" id="{DFCDE3D0-BC23-0D56-1107-07EABC2762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12789" y="-5523"/>
            <a:ext cx="2878104" cy="2942574"/>
          </a:xfrm>
          <a:prstGeom prst="rect">
            <a:avLst/>
          </a:prstGeom>
        </p:spPr>
      </p:pic>
      <p:sp>
        <p:nvSpPr>
          <p:cNvPr id="4" name="Picture Placeholder 8">
            <a:extLst>
              <a:ext uri="{FF2B5EF4-FFF2-40B4-BE49-F238E27FC236}">
                <a16:creationId xmlns:a16="http://schemas.microsoft.com/office/drawing/2014/main" id="{4F0807F8-6F11-2AD6-E61F-AAF048058D2F}"/>
              </a:ext>
            </a:extLst>
          </p:cNvPr>
          <p:cNvSpPr>
            <a:spLocks noGrp="1"/>
          </p:cNvSpPr>
          <p:nvPr>
            <p:ph type="pic" sz="quarter" idx="10"/>
          </p:nvPr>
        </p:nvSpPr>
        <p:spPr>
          <a:xfrm>
            <a:off x="5819926"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9488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pic>
        <p:nvPicPr>
          <p:cNvPr id="3" name="Picture 2" descr="People walking in front of a building&#10;&#10;Description automatically generated with low confidence">
            <a:extLst>
              <a:ext uri="{FF2B5EF4-FFF2-40B4-BE49-F238E27FC236}">
                <a16:creationId xmlns:a16="http://schemas.microsoft.com/office/drawing/2014/main" id="{D825D899-3701-A821-CF70-373ED20C7D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9552" y="0"/>
            <a:ext cx="3584448" cy="514350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E9BA3667-DBE8-38CD-D818-1789F73A9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102462"/>
            <a:ext cx="1642925" cy="1081292"/>
          </a:xfrm>
          <a:prstGeom prst="rect">
            <a:avLst/>
          </a:prstGeom>
        </p:spPr>
      </p:pic>
      <p:sp>
        <p:nvSpPr>
          <p:cNvPr id="12" name="object 3">
            <a:extLst>
              <a:ext uri="{FF2B5EF4-FFF2-40B4-BE49-F238E27FC236}">
                <a16:creationId xmlns:a16="http://schemas.microsoft.com/office/drawing/2014/main" id="{89B06EA9-5726-1883-D30F-BFF95D19A571}"/>
              </a:ext>
            </a:extLst>
          </p:cNvPr>
          <p:cNvSpPr/>
          <p:nvPr userDrawn="1"/>
        </p:nvSpPr>
        <p:spPr>
          <a:xfrm>
            <a:off x="5399047" y="0"/>
            <a:ext cx="152998"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7" y="1527521"/>
            <a:ext cx="3200295" cy="1714596"/>
          </a:xfrm>
          <a:prstGeom prst="rect">
            <a:avLst/>
          </a:prstGeom>
        </p:spPr>
        <p:txBody>
          <a:bodyPr vert="horz" lIns="91440" tIns="45720" rIns="91440" bIns="45720" rtlCol="0" anchor="t">
            <a:noAutofit/>
          </a:bodyPr>
          <a:lstStyle>
            <a:lvl1pPr>
              <a:defRPr sz="3275"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58" y="3717975"/>
            <a:ext cx="3953581" cy="425741"/>
          </a:xfrm>
          <a:prstGeom prst="rect">
            <a:avLst/>
          </a:prstGeom>
        </p:spPr>
        <p:txBody>
          <a:bodyPr/>
          <a:lstStyle>
            <a:lvl1pPr marL="0" indent="0" algn="l">
              <a:buNone/>
              <a:defRPr sz="1455">
                <a:solidFill>
                  <a:srgbClr val="003C3B"/>
                </a:solidFill>
                <a:latin typeface="Outfit" pitchFamily="2" charset="0"/>
              </a:defRPr>
            </a:lvl1pPr>
            <a:lvl2pPr marL="207935" indent="0" algn="ctr">
              <a:buNone/>
              <a:defRPr sz="910"/>
            </a:lvl2pPr>
            <a:lvl3pPr marL="415869" indent="0" algn="ctr">
              <a:buNone/>
              <a:defRPr sz="819"/>
            </a:lvl3pPr>
            <a:lvl4pPr marL="623804" indent="0" algn="ctr">
              <a:buNone/>
              <a:defRPr sz="728"/>
            </a:lvl4pPr>
            <a:lvl5pPr marL="831738" indent="0" algn="ctr">
              <a:buNone/>
              <a:defRPr sz="728"/>
            </a:lvl5pPr>
            <a:lvl6pPr marL="1039673" indent="0" algn="ctr">
              <a:buNone/>
              <a:defRPr sz="728"/>
            </a:lvl6pPr>
            <a:lvl7pPr marL="1247607" indent="0" algn="ctr">
              <a:buNone/>
              <a:defRPr sz="728"/>
            </a:lvl7pPr>
            <a:lvl8pPr marL="1455542" indent="0" algn="ctr">
              <a:buNone/>
              <a:defRPr sz="728"/>
            </a:lvl8pPr>
            <a:lvl9pPr marL="1663476" indent="0" algn="ctr">
              <a:buNone/>
              <a:defRPr sz="728"/>
            </a:lvl9pPr>
          </a:lstStyle>
          <a:p>
            <a:r>
              <a:rPr lang="en-US"/>
              <a:t>Click to edit Master subtitle style</a:t>
            </a:r>
          </a:p>
        </p:txBody>
      </p:sp>
      <p:sp>
        <p:nvSpPr>
          <p:cNvPr id="9" name="Picture Placeholder 12">
            <a:extLst>
              <a:ext uri="{FF2B5EF4-FFF2-40B4-BE49-F238E27FC236}">
                <a16:creationId xmlns:a16="http://schemas.microsoft.com/office/drawing/2014/main" id="{3D93502A-F937-F227-B1D6-80A95B70856E}"/>
              </a:ext>
            </a:extLst>
          </p:cNvPr>
          <p:cNvSpPr>
            <a:spLocks noGrp="1"/>
          </p:cNvSpPr>
          <p:nvPr>
            <p:ph type="pic" sz="quarter" idx="10"/>
          </p:nvPr>
        </p:nvSpPr>
        <p:spPr>
          <a:xfrm>
            <a:off x="5554548" y="0"/>
            <a:ext cx="3589452" cy="5143500"/>
          </a:xfrm>
          <a:prstGeom prst="rect">
            <a:avLst/>
          </a:prstGeom>
          <a:noFill/>
        </p:spPr>
        <p:txBody>
          <a:bodyPr anchor="ctr"/>
          <a:lstStyle>
            <a:lvl1pPr marL="0" indent="0" algn="ctr">
              <a:buNone/>
              <a:defRPr b="0" i="0">
                <a:solidFill>
                  <a:schemeClr val="bg1"/>
                </a:solidFill>
                <a:latin typeface="Outfit" pitchFamily="2" charset="0"/>
              </a:defRPr>
            </a:lvl1pPr>
          </a:lstStyle>
          <a:p>
            <a:r>
              <a:rPr lang="en-US"/>
              <a:t>Click icon to add picture</a:t>
            </a:r>
          </a:p>
        </p:txBody>
      </p:sp>
    </p:spTree>
    <p:extLst>
      <p:ext uri="{BB962C8B-B14F-4D97-AF65-F5344CB8AC3E}">
        <p14:creationId xmlns:p14="http://schemas.microsoft.com/office/powerpoint/2010/main" val="6625395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3" y="273637"/>
            <a:ext cx="7886195" cy="99418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661" r:id="rId3"/>
    <p:sldLayoutId id="2147483698" r:id="rId4"/>
    <p:sldLayoutId id="2147483716" r:id="rId5"/>
    <p:sldLayoutId id="2147483867" r:id="rId6"/>
    <p:sldLayoutId id="2147483785" r:id="rId7"/>
    <p:sldLayoutId id="2147483793" r:id="rId8"/>
    <p:sldLayoutId id="2147483730" r:id="rId9"/>
    <p:sldLayoutId id="2147483699" r:id="rId10"/>
    <p:sldLayoutId id="2147483804" r:id="rId11"/>
    <p:sldLayoutId id="2147483830" r:id="rId12"/>
    <p:sldLayoutId id="2147483823" r:id="rId13"/>
    <p:sldLayoutId id="2147483853" r:id="rId14"/>
    <p:sldLayoutId id="2147483690" r:id="rId15"/>
    <p:sldLayoutId id="2147483673" r:id="rId16"/>
    <p:sldLayoutId id="2147483840" r:id="rId17"/>
    <p:sldLayoutId id="2147483720" r:id="rId18"/>
    <p:sldLayoutId id="2147483667" r:id="rId19"/>
    <p:sldLayoutId id="2147483664" r:id="rId20"/>
    <p:sldLayoutId id="2147483862" r:id="rId21"/>
    <p:sldLayoutId id="2147483864" r:id="rId22"/>
    <p:sldLayoutId id="2147483674" r:id="rId23"/>
    <p:sldLayoutId id="2147483676" r:id="rId24"/>
    <p:sldLayoutId id="2147483675" r:id="rId25"/>
    <p:sldLayoutId id="2147483662" r:id="rId26"/>
    <p:sldLayoutId id="2147483678" r:id="rId27"/>
    <p:sldLayoutId id="2147483687" r:id="rId28"/>
    <p:sldLayoutId id="2147483689" r:id="rId29"/>
    <p:sldLayoutId id="2147483700" r:id="rId30"/>
    <p:sldLayoutId id="2147483701" r:id="rId31"/>
    <p:sldLayoutId id="2147483702" r:id="rId32"/>
    <p:sldLayoutId id="2147483680" r:id="rId33"/>
    <p:sldLayoutId id="2147483719" r:id="rId34"/>
    <p:sldLayoutId id="2147483682" r:id="rId35"/>
    <p:sldLayoutId id="2147483909" r:id="rId36"/>
    <p:sldLayoutId id="2147483910" r:id="rId37"/>
  </p:sldLayoutIdLst>
  <p:txStyles>
    <p:titleStyle>
      <a:lvl1pPr algn="l" defTabSz="415869" rtl="0" eaLnBrk="1" latinLnBrk="0" hangingPunct="1">
        <a:lnSpc>
          <a:spcPct val="90000"/>
        </a:lnSpc>
        <a:spcBef>
          <a:spcPct val="0"/>
        </a:spcBef>
        <a:buNone/>
        <a:defRPr sz="2001" b="0" i="0" kern="1200">
          <a:solidFill>
            <a:srgbClr val="003C3B"/>
          </a:solidFill>
          <a:latin typeface="Arial" panose="020B0604020202020204" pitchFamily="34" charset="0"/>
          <a:ea typeface="+mj-ea"/>
          <a:cs typeface="Arial" panose="020B0604020202020204" pitchFamily="34" charset="0"/>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en-US"/>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89">
                <a:solidFill>
                  <a:schemeClr val="tx1">
                    <a:tint val="75000"/>
                  </a:schemeClr>
                </a:solidFill>
              </a:defRPr>
            </a:lvl1pPr>
          </a:lstStyle>
          <a:p>
            <a:fld id="{56CAF935-79B3-4047-8CAD-06FCBCFA09C4}" type="datetimeFigureOut">
              <a:rPr lang="en-GB" smtClean="0"/>
              <a:t>03/04/2025</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89">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889">
                <a:solidFill>
                  <a:schemeClr val="tx1">
                    <a:tint val="75000"/>
                  </a:schemeClr>
                </a:solidFill>
              </a:defRPr>
            </a:lvl1pPr>
          </a:lstStyle>
          <a:p>
            <a:fld id="{FC35DEC3-D0DA-4C29-BB6C-AD99CFBCD4DB}" type="slidenum">
              <a:rPr lang="en-GB" smtClean="0"/>
              <a:t>‹#›</a:t>
            </a:fld>
            <a:endParaRPr lang="en-GB"/>
          </a:p>
        </p:txBody>
      </p:sp>
    </p:spTree>
    <p:extLst>
      <p:ext uri="{BB962C8B-B14F-4D97-AF65-F5344CB8AC3E}">
        <p14:creationId xmlns:p14="http://schemas.microsoft.com/office/powerpoint/2010/main" val="321227437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912" r:id="rId12"/>
  </p:sldLayoutIdLst>
  <p:txStyles>
    <p:titleStyle>
      <a:lvl1pPr algn="l" defTabSz="677236" rtl="0" eaLnBrk="1" latinLnBrk="0" hangingPunct="1">
        <a:lnSpc>
          <a:spcPct val="90000"/>
        </a:lnSpc>
        <a:spcBef>
          <a:spcPct val="0"/>
        </a:spcBef>
        <a:buNone/>
        <a:defRPr sz="3259" kern="1200">
          <a:solidFill>
            <a:schemeClr val="tx1"/>
          </a:solidFill>
          <a:latin typeface="+mj-lt"/>
          <a:ea typeface="+mj-ea"/>
          <a:cs typeface="+mj-cs"/>
        </a:defRPr>
      </a:lvl1pPr>
    </p:titleStyle>
    <p:bodyStyle>
      <a:lvl1pPr marL="169309" indent="-169309" algn="l" defTabSz="677236" rtl="0" eaLnBrk="1" latinLnBrk="0" hangingPunct="1">
        <a:lnSpc>
          <a:spcPct val="90000"/>
        </a:lnSpc>
        <a:spcBef>
          <a:spcPts val="741"/>
        </a:spcBef>
        <a:buFont typeface="Arial" panose="020B0604020202020204" pitchFamily="34" charset="0"/>
        <a:buChar char="•"/>
        <a:defRPr sz="2073" kern="1200">
          <a:solidFill>
            <a:schemeClr val="tx1"/>
          </a:solidFill>
          <a:latin typeface="+mn-lt"/>
          <a:ea typeface="+mn-ea"/>
          <a:cs typeface="+mn-cs"/>
        </a:defRPr>
      </a:lvl1pPr>
      <a:lvl2pPr marL="507927" indent="-169309" algn="l" defTabSz="677236" rtl="0" eaLnBrk="1" latinLnBrk="0" hangingPunct="1">
        <a:lnSpc>
          <a:spcPct val="90000"/>
        </a:lnSpc>
        <a:spcBef>
          <a:spcPts val="370"/>
        </a:spcBef>
        <a:buFont typeface="Arial" panose="020B0604020202020204" pitchFamily="34" charset="0"/>
        <a:buChar char="•"/>
        <a:defRPr sz="1778" kern="1200">
          <a:solidFill>
            <a:schemeClr val="tx1"/>
          </a:solidFill>
          <a:latin typeface="+mn-lt"/>
          <a:ea typeface="+mn-ea"/>
          <a:cs typeface="+mn-cs"/>
        </a:defRPr>
      </a:lvl2pPr>
      <a:lvl3pPr marL="846544" indent="-169309" algn="l" defTabSz="677236" rtl="0" eaLnBrk="1" latinLnBrk="0" hangingPunct="1">
        <a:lnSpc>
          <a:spcPct val="90000"/>
        </a:lnSpc>
        <a:spcBef>
          <a:spcPts val="370"/>
        </a:spcBef>
        <a:buFont typeface="Arial" panose="020B0604020202020204" pitchFamily="34" charset="0"/>
        <a:buChar char="•"/>
        <a:defRPr sz="1482" kern="1200">
          <a:solidFill>
            <a:schemeClr val="tx1"/>
          </a:solidFill>
          <a:latin typeface="+mn-lt"/>
          <a:ea typeface="+mn-ea"/>
          <a:cs typeface="+mn-cs"/>
        </a:defRPr>
      </a:lvl3pPr>
      <a:lvl4pPr marL="1185162" indent="-169309" algn="l" defTabSz="677236" rtl="0" eaLnBrk="1" latinLnBrk="0" hangingPunct="1">
        <a:lnSpc>
          <a:spcPct val="90000"/>
        </a:lnSpc>
        <a:spcBef>
          <a:spcPts val="370"/>
        </a:spcBef>
        <a:buFont typeface="Arial" panose="020B0604020202020204" pitchFamily="34" charset="0"/>
        <a:buChar char="•"/>
        <a:defRPr sz="1333" kern="1200">
          <a:solidFill>
            <a:schemeClr val="tx1"/>
          </a:solidFill>
          <a:latin typeface="+mn-lt"/>
          <a:ea typeface="+mn-ea"/>
          <a:cs typeface="+mn-cs"/>
        </a:defRPr>
      </a:lvl4pPr>
      <a:lvl5pPr marL="1523781" indent="-169309" algn="l" defTabSz="677236" rtl="0" eaLnBrk="1" latinLnBrk="0" hangingPunct="1">
        <a:lnSpc>
          <a:spcPct val="90000"/>
        </a:lnSpc>
        <a:spcBef>
          <a:spcPts val="370"/>
        </a:spcBef>
        <a:buFont typeface="Arial" panose="020B0604020202020204" pitchFamily="34" charset="0"/>
        <a:buChar char="•"/>
        <a:defRPr sz="1333" kern="1200">
          <a:solidFill>
            <a:schemeClr val="tx1"/>
          </a:solidFill>
          <a:latin typeface="+mn-lt"/>
          <a:ea typeface="+mn-ea"/>
          <a:cs typeface="+mn-cs"/>
        </a:defRPr>
      </a:lvl5pPr>
      <a:lvl6pPr marL="1862398" indent="-169309" algn="l" defTabSz="677236" rtl="0" eaLnBrk="1" latinLnBrk="0" hangingPunct="1">
        <a:lnSpc>
          <a:spcPct val="90000"/>
        </a:lnSpc>
        <a:spcBef>
          <a:spcPts val="370"/>
        </a:spcBef>
        <a:buFont typeface="Arial" panose="020B0604020202020204" pitchFamily="34" charset="0"/>
        <a:buChar char="•"/>
        <a:defRPr sz="1333" kern="1200">
          <a:solidFill>
            <a:schemeClr val="tx1"/>
          </a:solidFill>
          <a:latin typeface="+mn-lt"/>
          <a:ea typeface="+mn-ea"/>
          <a:cs typeface="+mn-cs"/>
        </a:defRPr>
      </a:lvl6pPr>
      <a:lvl7pPr marL="2201016" indent="-169309" algn="l" defTabSz="677236" rtl="0" eaLnBrk="1" latinLnBrk="0" hangingPunct="1">
        <a:lnSpc>
          <a:spcPct val="90000"/>
        </a:lnSpc>
        <a:spcBef>
          <a:spcPts val="370"/>
        </a:spcBef>
        <a:buFont typeface="Arial" panose="020B0604020202020204" pitchFamily="34" charset="0"/>
        <a:buChar char="•"/>
        <a:defRPr sz="1333" kern="1200">
          <a:solidFill>
            <a:schemeClr val="tx1"/>
          </a:solidFill>
          <a:latin typeface="+mn-lt"/>
          <a:ea typeface="+mn-ea"/>
          <a:cs typeface="+mn-cs"/>
        </a:defRPr>
      </a:lvl7pPr>
      <a:lvl8pPr marL="2539634" indent="-169309" algn="l" defTabSz="677236" rtl="0" eaLnBrk="1" latinLnBrk="0" hangingPunct="1">
        <a:lnSpc>
          <a:spcPct val="90000"/>
        </a:lnSpc>
        <a:spcBef>
          <a:spcPts val="370"/>
        </a:spcBef>
        <a:buFont typeface="Arial" panose="020B0604020202020204" pitchFamily="34" charset="0"/>
        <a:buChar char="•"/>
        <a:defRPr sz="1333" kern="1200">
          <a:solidFill>
            <a:schemeClr val="tx1"/>
          </a:solidFill>
          <a:latin typeface="+mn-lt"/>
          <a:ea typeface="+mn-ea"/>
          <a:cs typeface="+mn-cs"/>
        </a:defRPr>
      </a:lvl8pPr>
      <a:lvl9pPr marL="2878252" indent="-169309" algn="l" defTabSz="677236" rtl="0" eaLnBrk="1" latinLnBrk="0" hangingPunct="1">
        <a:lnSpc>
          <a:spcPct val="90000"/>
        </a:lnSpc>
        <a:spcBef>
          <a:spcPts val="37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77236" rtl="0" eaLnBrk="1" latinLnBrk="0" hangingPunct="1">
        <a:defRPr sz="1333" kern="1200">
          <a:solidFill>
            <a:schemeClr val="tx1"/>
          </a:solidFill>
          <a:latin typeface="+mn-lt"/>
          <a:ea typeface="+mn-ea"/>
          <a:cs typeface="+mn-cs"/>
        </a:defRPr>
      </a:lvl1pPr>
      <a:lvl2pPr marL="338618" algn="l" defTabSz="677236" rtl="0" eaLnBrk="1" latinLnBrk="0" hangingPunct="1">
        <a:defRPr sz="1333" kern="1200">
          <a:solidFill>
            <a:schemeClr val="tx1"/>
          </a:solidFill>
          <a:latin typeface="+mn-lt"/>
          <a:ea typeface="+mn-ea"/>
          <a:cs typeface="+mn-cs"/>
        </a:defRPr>
      </a:lvl2pPr>
      <a:lvl3pPr marL="677236" algn="l" defTabSz="677236" rtl="0" eaLnBrk="1" latinLnBrk="0" hangingPunct="1">
        <a:defRPr sz="1333" kern="1200">
          <a:solidFill>
            <a:schemeClr val="tx1"/>
          </a:solidFill>
          <a:latin typeface="+mn-lt"/>
          <a:ea typeface="+mn-ea"/>
          <a:cs typeface="+mn-cs"/>
        </a:defRPr>
      </a:lvl3pPr>
      <a:lvl4pPr marL="1015854" algn="l" defTabSz="677236" rtl="0" eaLnBrk="1" latinLnBrk="0" hangingPunct="1">
        <a:defRPr sz="1333" kern="1200">
          <a:solidFill>
            <a:schemeClr val="tx1"/>
          </a:solidFill>
          <a:latin typeface="+mn-lt"/>
          <a:ea typeface="+mn-ea"/>
          <a:cs typeface="+mn-cs"/>
        </a:defRPr>
      </a:lvl4pPr>
      <a:lvl5pPr marL="1354471" algn="l" defTabSz="677236" rtl="0" eaLnBrk="1" latinLnBrk="0" hangingPunct="1">
        <a:defRPr sz="1333" kern="1200">
          <a:solidFill>
            <a:schemeClr val="tx1"/>
          </a:solidFill>
          <a:latin typeface="+mn-lt"/>
          <a:ea typeface="+mn-ea"/>
          <a:cs typeface="+mn-cs"/>
        </a:defRPr>
      </a:lvl5pPr>
      <a:lvl6pPr marL="1693089" algn="l" defTabSz="677236" rtl="0" eaLnBrk="1" latinLnBrk="0" hangingPunct="1">
        <a:defRPr sz="1333" kern="1200">
          <a:solidFill>
            <a:schemeClr val="tx1"/>
          </a:solidFill>
          <a:latin typeface="+mn-lt"/>
          <a:ea typeface="+mn-ea"/>
          <a:cs typeface="+mn-cs"/>
        </a:defRPr>
      </a:lvl6pPr>
      <a:lvl7pPr marL="2031707" algn="l" defTabSz="677236" rtl="0" eaLnBrk="1" latinLnBrk="0" hangingPunct="1">
        <a:defRPr sz="1333" kern="1200">
          <a:solidFill>
            <a:schemeClr val="tx1"/>
          </a:solidFill>
          <a:latin typeface="+mn-lt"/>
          <a:ea typeface="+mn-ea"/>
          <a:cs typeface="+mn-cs"/>
        </a:defRPr>
      </a:lvl7pPr>
      <a:lvl8pPr marL="2370325" algn="l" defTabSz="677236" rtl="0" eaLnBrk="1" latinLnBrk="0" hangingPunct="1">
        <a:defRPr sz="1333" kern="1200">
          <a:solidFill>
            <a:schemeClr val="tx1"/>
          </a:solidFill>
          <a:latin typeface="+mn-lt"/>
          <a:ea typeface="+mn-ea"/>
          <a:cs typeface="+mn-cs"/>
        </a:defRPr>
      </a:lvl8pPr>
      <a:lvl9pPr marL="2708942" algn="l" defTabSz="677236" rtl="0" eaLnBrk="1" latinLnBrk="0" hangingPunct="1">
        <a:defRPr sz="13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006236114"/>
      </p:ext>
    </p:extLst>
  </p:cSld>
  <p:clrMap bg1="lt1" tx1="dk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hyperlink" Target="https://doi.org/10.1007/978-3-540-36906-6_4" TargetMode="Externa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9.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49.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49.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59.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8.png"/><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59.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49.xml"/><Relationship Id="rId6" Type="http://schemas.openxmlformats.org/officeDocument/2006/relationships/image" Target="../media/image59.png"/><Relationship Id="rId5" Type="http://schemas.openxmlformats.org/officeDocument/2006/relationships/image" Target="../media/image66.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46.jpg"/><Relationship Id="rId4" Type="http://schemas.openxmlformats.org/officeDocument/2006/relationships/image" Target="../media/image45.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image" Target="../media/image57.png"/><Relationship Id="rId1" Type="http://schemas.openxmlformats.org/officeDocument/2006/relationships/slideLayout" Target="../slideLayouts/slideLayout49.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tif"/><Relationship Id="rId1" Type="http://schemas.openxmlformats.org/officeDocument/2006/relationships/slideLayout" Target="../slideLayouts/slideLayout3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tags" Target="../tags/tag1.xml"/><Relationship Id="rId5" Type="http://schemas.openxmlformats.org/officeDocument/2006/relationships/image" Target="../media/image50.jp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FB5F-CDCE-48E8-4B25-5ADAB5618803}"/>
              </a:ext>
            </a:extLst>
          </p:cNvPr>
          <p:cNvSpPr>
            <a:spLocks noGrp="1"/>
          </p:cNvSpPr>
          <p:nvPr>
            <p:ph type="title"/>
          </p:nvPr>
        </p:nvSpPr>
        <p:spPr>
          <a:xfrm>
            <a:off x="389156" y="2571750"/>
            <a:ext cx="4788899" cy="1882140"/>
          </a:xfrm>
        </p:spPr>
        <p:txBody>
          <a:bodyPr/>
          <a:lstStyle/>
          <a:p>
            <a:r>
              <a:rPr lang="en-GB" sz="1800" dirty="0">
                <a:solidFill>
                  <a:srgbClr val="000000"/>
                </a:solidFill>
                <a:latin typeface="Aptos" panose="020B0004020202020204" pitchFamily="34" charset="0"/>
              </a:rPr>
              <a:t>N</a:t>
            </a:r>
            <a:r>
              <a:rPr lang="en-GB" sz="1800" b="1" i="0" u="none" strike="noStrike" dirty="0">
                <a:solidFill>
                  <a:srgbClr val="000000"/>
                </a:solidFill>
                <a:effectLst/>
                <a:latin typeface="Aptos" panose="020B0004020202020204" pitchFamily="34" charset="0"/>
              </a:rPr>
              <a:t>ew evidence of the importance of sea surface temperature measurements for constraining global carbon budgets</a:t>
            </a:r>
            <a:br>
              <a:rPr lang="en-US" sz="1800" dirty="0"/>
            </a:br>
            <a:br>
              <a:rPr lang="en-US" sz="1800" dirty="0"/>
            </a:br>
            <a:r>
              <a:rPr lang="en-US" sz="1800" b="0" dirty="0"/>
              <a:t>(need for in situ skin measurements increases, and how the carbon community needs your help)</a:t>
            </a:r>
            <a:endParaRPr lang="en-US" sz="1800" dirty="0"/>
          </a:p>
        </p:txBody>
      </p:sp>
      <p:sp>
        <p:nvSpPr>
          <p:cNvPr id="3" name="TextBox 2">
            <a:extLst>
              <a:ext uri="{FF2B5EF4-FFF2-40B4-BE49-F238E27FC236}">
                <a16:creationId xmlns:a16="http://schemas.microsoft.com/office/drawing/2014/main" id="{1F87B3B5-2DFA-E47A-18D1-776B29D7F59F}"/>
              </a:ext>
            </a:extLst>
          </p:cNvPr>
          <p:cNvSpPr txBox="1"/>
          <p:nvPr/>
        </p:nvSpPr>
        <p:spPr>
          <a:xfrm>
            <a:off x="389156" y="4667728"/>
            <a:ext cx="2685351" cy="369332"/>
          </a:xfrm>
          <a:prstGeom prst="rect">
            <a:avLst/>
          </a:prstGeom>
          <a:noFill/>
        </p:spPr>
        <p:txBody>
          <a:bodyPr wrap="none" rtlCol="0">
            <a:spAutoFit/>
          </a:bodyPr>
          <a:lstStyle/>
          <a:p>
            <a:r>
              <a:rPr lang="en-US" dirty="0"/>
              <a:t>Jamie </a:t>
            </a:r>
            <a:r>
              <a:rPr lang="en-US" dirty="0" err="1"/>
              <a:t>Shutler</a:t>
            </a:r>
            <a:r>
              <a:rPr lang="en-US" dirty="0"/>
              <a:t>, Dan Ford</a:t>
            </a:r>
          </a:p>
        </p:txBody>
      </p:sp>
      <p:pic>
        <p:nvPicPr>
          <p:cNvPr id="4" name="Picture 3" descr="Jamie_Shutler.jpg">
            <a:extLst>
              <a:ext uri="{FF2B5EF4-FFF2-40B4-BE49-F238E27FC236}">
                <a16:creationId xmlns:a16="http://schemas.microsoft.com/office/drawing/2014/main" id="{62FD417B-FC02-8306-EB39-79F354C3B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684" y="2970254"/>
            <a:ext cx="1661160" cy="1882140"/>
          </a:xfrm>
          <a:prstGeom prst="rect">
            <a:avLst/>
          </a:prstGeom>
          <a:ln>
            <a:solidFill>
              <a:schemeClr val="tx1"/>
            </a:solidFill>
          </a:ln>
        </p:spPr>
      </p:pic>
      <p:pic>
        <p:nvPicPr>
          <p:cNvPr id="5" name="Picture 4">
            <a:extLst>
              <a:ext uri="{FF2B5EF4-FFF2-40B4-BE49-F238E27FC236}">
                <a16:creationId xmlns:a16="http://schemas.microsoft.com/office/drawing/2014/main" id="{0DE4E698-9464-FA9F-F64E-DD01EAFB4316}"/>
              </a:ext>
            </a:extLst>
          </p:cNvPr>
          <p:cNvPicPr>
            <a:picLocks noChangeAspect="1"/>
          </p:cNvPicPr>
          <p:nvPr/>
        </p:nvPicPr>
        <p:blipFill>
          <a:blip r:embed="rId4"/>
          <a:stretch>
            <a:fillRect/>
          </a:stretch>
        </p:blipFill>
        <p:spPr>
          <a:xfrm>
            <a:off x="6609565" y="1062990"/>
            <a:ext cx="2313251" cy="662916"/>
          </a:xfrm>
          <a:prstGeom prst="rect">
            <a:avLst/>
          </a:prstGeom>
        </p:spPr>
      </p:pic>
      <p:pic>
        <p:nvPicPr>
          <p:cNvPr id="6" name="Picture 5" descr="Logo&#10;&#10;Description automatically generated">
            <a:extLst>
              <a:ext uri="{FF2B5EF4-FFF2-40B4-BE49-F238E27FC236}">
                <a16:creationId xmlns:a16="http://schemas.microsoft.com/office/drawing/2014/main" id="{86E72A93-CFFD-7695-2426-CA1C0391A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389" y="1872185"/>
            <a:ext cx="1599723" cy="797029"/>
          </a:xfrm>
          <a:prstGeom prst="rect">
            <a:avLst/>
          </a:prstGeom>
        </p:spPr>
      </p:pic>
      <p:pic>
        <p:nvPicPr>
          <p:cNvPr id="7" name="Picture 6">
            <a:extLst>
              <a:ext uri="{FF2B5EF4-FFF2-40B4-BE49-F238E27FC236}">
                <a16:creationId xmlns:a16="http://schemas.microsoft.com/office/drawing/2014/main" id="{F16A0212-A1BC-5B08-EDEA-1D5E1991D7AD}"/>
              </a:ext>
            </a:extLst>
          </p:cNvPr>
          <p:cNvPicPr>
            <a:picLocks noChangeAspect="1" noChangeArrowheads="1"/>
          </p:cNvPicPr>
          <p:nvPr/>
        </p:nvPicPr>
        <p:blipFill>
          <a:blip r:embed="rId6"/>
          <a:srcRect/>
          <a:stretch>
            <a:fillRect/>
          </a:stretch>
        </p:blipFill>
        <p:spPr bwMode="auto">
          <a:xfrm>
            <a:off x="7578006" y="291106"/>
            <a:ext cx="1200106" cy="571248"/>
          </a:xfrm>
          <a:prstGeom prst="rect">
            <a:avLst/>
          </a:prstGeom>
          <a:noFill/>
          <a:ln w="9525">
            <a:noFill/>
            <a:round/>
            <a:headEnd/>
            <a:tailEnd/>
          </a:ln>
        </p:spPr>
      </p:pic>
    </p:spTree>
    <p:extLst>
      <p:ext uri="{BB962C8B-B14F-4D97-AF65-F5344CB8AC3E}">
        <p14:creationId xmlns:p14="http://schemas.microsoft.com/office/powerpoint/2010/main" val="3139816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n-thilm-model.png"/>
          <p:cNvPicPr>
            <a:picLocks noChangeAspect="1"/>
          </p:cNvPicPr>
          <p:nvPr/>
        </p:nvPicPr>
        <p:blipFill rotWithShape="1">
          <a:blip r:embed="rId3">
            <a:extLst>
              <a:ext uri="{28A0092B-C50C-407E-A947-70E740481C1C}">
                <a14:useLocalDpi xmlns:a14="http://schemas.microsoft.com/office/drawing/2010/main" val="0"/>
              </a:ext>
            </a:extLst>
          </a:blip>
          <a:srcRect l="-1" r="-1655"/>
          <a:stretch/>
        </p:blipFill>
        <p:spPr>
          <a:xfrm>
            <a:off x="828675" y="623888"/>
            <a:ext cx="7600950" cy="4219575"/>
          </a:xfrm>
          <a:prstGeom prst="rect">
            <a:avLst/>
          </a:prstGeom>
        </p:spPr>
      </p:pic>
      <p:sp>
        <p:nvSpPr>
          <p:cNvPr id="6" name="TextBox 5"/>
          <p:cNvSpPr txBox="1"/>
          <p:nvPr/>
        </p:nvSpPr>
        <p:spPr>
          <a:xfrm>
            <a:off x="916782" y="4818876"/>
            <a:ext cx="6545382" cy="369332"/>
          </a:xfrm>
          <a:prstGeom prst="rect">
            <a:avLst/>
          </a:prstGeom>
          <a:noFill/>
        </p:spPr>
        <p:txBody>
          <a:bodyPr wrap="none" rtlCol="0">
            <a:spAutoFit/>
          </a:bodyPr>
          <a:lstStyle/>
          <a:p>
            <a:r>
              <a:rPr lang="en-US" dirty="0"/>
              <a:t>Source: Transfer across the air-sea surface, (2013)</a:t>
            </a:r>
            <a:r>
              <a:rPr lang="en-US" i="1" dirty="0"/>
              <a:t>, Springer</a:t>
            </a:r>
            <a:r>
              <a:rPr lang="en-US" dirty="0"/>
              <a:t>. </a:t>
            </a:r>
          </a:p>
        </p:txBody>
      </p:sp>
      <p:sp>
        <p:nvSpPr>
          <p:cNvPr id="7" name="Title 1"/>
          <p:cNvSpPr>
            <a:spLocks noGrp="1"/>
          </p:cNvSpPr>
          <p:nvPr>
            <p:ph type="title"/>
          </p:nvPr>
        </p:nvSpPr>
        <p:spPr>
          <a:xfrm>
            <a:off x="450384" y="7193"/>
            <a:ext cx="8350564" cy="856059"/>
          </a:xfrm>
        </p:spPr>
        <p:txBody>
          <a:bodyPr vert="horz" lIns="91438" tIns="45719" rIns="91438" bIns="45719" rtlCol="0" anchor="ctr">
            <a:normAutofit/>
          </a:bodyPr>
          <a:lstStyle/>
          <a:p>
            <a:r>
              <a:rPr lang="en-US" dirty="0">
                <a:latin typeface="Arial" charset="0"/>
                <a:ea typeface="ＭＳ Ｐゴシック" charset="0"/>
                <a:cs typeface="ＭＳ Ｐゴシック" charset="0"/>
              </a:rPr>
              <a:t>Exchange across the air-sea interface</a:t>
            </a:r>
          </a:p>
        </p:txBody>
      </p:sp>
      <p:sp>
        <p:nvSpPr>
          <p:cNvPr id="2" name="Oval 1"/>
          <p:cNvSpPr/>
          <p:nvPr/>
        </p:nvSpPr>
        <p:spPr>
          <a:xfrm>
            <a:off x="6815667" y="3037417"/>
            <a:ext cx="931333" cy="4021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20445357">
            <a:off x="6280905" y="2092584"/>
            <a:ext cx="1069524" cy="369332"/>
          </a:xfrm>
          <a:prstGeom prst="rect">
            <a:avLst/>
          </a:prstGeom>
          <a:noFill/>
        </p:spPr>
        <p:txBody>
          <a:bodyPr wrap="none" rtlCol="0">
            <a:spAutoFit/>
          </a:bodyPr>
          <a:lstStyle/>
          <a:p>
            <a:r>
              <a:rPr lang="en-US" dirty="0">
                <a:solidFill>
                  <a:srgbClr val="FF0000"/>
                </a:solidFill>
              </a:rPr>
              <a:t>interface</a:t>
            </a:r>
          </a:p>
        </p:txBody>
      </p:sp>
      <p:sp>
        <p:nvSpPr>
          <p:cNvPr id="4" name="TextBox 3"/>
          <p:cNvSpPr txBox="1"/>
          <p:nvPr/>
        </p:nvSpPr>
        <p:spPr>
          <a:xfrm>
            <a:off x="6236868" y="1185333"/>
            <a:ext cx="466794" cy="369332"/>
          </a:xfrm>
          <a:prstGeom prst="rect">
            <a:avLst/>
          </a:prstGeom>
          <a:noFill/>
        </p:spPr>
        <p:txBody>
          <a:bodyPr wrap="none" rtlCol="0">
            <a:spAutoFit/>
          </a:bodyPr>
          <a:lstStyle/>
          <a:p>
            <a:r>
              <a:rPr lang="en-US" dirty="0">
                <a:solidFill>
                  <a:srgbClr val="FF0000"/>
                </a:solidFill>
              </a:rPr>
              <a:t>Air</a:t>
            </a:r>
          </a:p>
        </p:txBody>
      </p:sp>
      <p:sp>
        <p:nvSpPr>
          <p:cNvPr id="8" name="TextBox 7"/>
          <p:cNvSpPr txBox="1"/>
          <p:nvPr/>
        </p:nvSpPr>
        <p:spPr>
          <a:xfrm>
            <a:off x="6132272" y="3183751"/>
            <a:ext cx="748923" cy="369332"/>
          </a:xfrm>
          <a:prstGeom prst="rect">
            <a:avLst/>
          </a:prstGeom>
          <a:noFill/>
        </p:spPr>
        <p:txBody>
          <a:bodyPr wrap="none" rtlCol="0">
            <a:spAutoFit/>
          </a:bodyPr>
          <a:lstStyle/>
          <a:p>
            <a:r>
              <a:rPr lang="en-US" dirty="0">
                <a:solidFill>
                  <a:srgbClr val="FF0000"/>
                </a:solidFill>
              </a:rPr>
              <a:t>water</a:t>
            </a:r>
          </a:p>
        </p:txBody>
      </p:sp>
    </p:spTree>
    <p:extLst>
      <p:ext uri="{BB962C8B-B14F-4D97-AF65-F5344CB8AC3E}">
        <p14:creationId xmlns:p14="http://schemas.microsoft.com/office/powerpoint/2010/main" val="422499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CC922-9373-7CCD-0BF4-759B1DF99E56}"/>
              </a:ext>
            </a:extLst>
          </p:cNvPr>
          <p:cNvSpPr>
            <a:spLocks noGrp="1"/>
          </p:cNvSpPr>
          <p:nvPr>
            <p:ph type="title"/>
          </p:nvPr>
        </p:nvSpPr>
        <p:spPr>
          <a:xfrm>
            <a:off x="274320" y="0"/>
            <a:ext cx="8637373" cy="994172"/>
          </a:xfrm>
        </p:spPr>
        <p:txBody>
          <a:bodyPr/>
          <a:lstStyle/>
          <a:p>
            <a:r>
              <a:rPr lang="en-US" dirty="0">
                <a:latin typeface="Arial" panose="020B0604020202020204" pitchFamily="34" charset="0"/>
                <a:cs typeface="Arial" panose="020B0604020202020204" pitchFamily="34" charset="0"/>
              </a:rPr>
              <a:t>Competing near-surface temperature controls </a:t>
            </a:r>
          </a:p>
        </p:txBody>
      </p:sp>
      <p:pic>
        <p:nvPicPr>
          <p:cNvPr id="3" name="Picture 2" descr="thin-thilm-model.png">
            <a:extLst>
              <a:ext uri="{FF2B5EF4-FFF2-40B4-BE49-F238E27FC236}">
                <a16:creationId xmlns:a16="http://schemas.microsoft.com/office/drawing/2014/main" id="{B5520A62-4EEF-20EE-A764-E5FB919954A1}"/>
              </a:ext>
            </a:extLst>
          </p:cNvPr>
          <p:cNvPicPr>
            <a:picLocks noChangeAspect="1"/>
          </p:cNvPicPr>
          <p:nvPr/>
        </p:nvPicPr>
        <p:blipFill rotWithShape="1">
          <a:blip r:embed="rId3">
            <a:extLst>
              <a:ext uri="{28A0092B-C50C-407E-A947-70E740481C1C}">
                <a14:useLocalDpi xmlns:a14="http://schemas.microsoft.com/office/drawing/2010/main" val="0"/>
              </a:ext>
            </a:extLst>
          </a:blip>
          <a:srcRect r="46115"/>
          <a:stretch/>
        </p:blipFill>
        <p:spPr>
          <a:xfrm>
            <a:off x="279462" y="760623"/>
            <a:ext cx="3913632" cy="4098674"/>
          </a:xfrm>
          <a:prstGeom prst="rect">
            <a:avLst/>
          </a:prstGeom>
        </p:spPr>
      </p:pic>
      <p:sp>
        <p:nvSpPr>
          <p:cNvPr id="5" name="TextBox 4">
            <a:extLst>
              <a:ext uri="{FF2B5EF4-FFF2-40B4-BE49-F238E27FC236}">
                <a16:creationId xmlns:a16="http://schemas.microsoft.com/office/drawing/2014/main" id="{056596E9-1704-B304-04AB-F6196704CFD3}"/>
              </a:ext>
            </a:extLst>
          </p:cNvPr>
          <p:cNvSpPr txBox="1"/>
          <p:nvPr/>
        </p:nvSpPr>
        <p:spPr>
          <a:xfrm>
            <a:off x="48768" y="4845010"/>
            <a:ext cx="7059168" cy="338554"/>
          </a:xfrm>
          <a:prstGeom prst="rect">
            <a:avLst/>
          </a:prstGeom>
          <a:noFill/>
        </p:spPr>
        <p:txBody>
          <a:bodyPr wrap="square">
            <a:spAutoFit/>
          </a:bodyPr>
          <a:lstStyle/>
          <a:p>
            <a:r>
              <a:rPr lang="en-US" sz="800"/>
              <a:t>Garbe, C.S. et al. (2014). Transfer Across the Air-Sea Interface. In: Liss, P.S., Johnson, M.T. (eds) Ocean-Atmosphere Interactions of Gases and Particles. Springer Earth System Sciences. Springer, Berlin, Heidelberg. https://doi.org/10.1007/978-3-642-25643-1_2</a:t>
            </a:r>
            <a:endParaRPr lang="en-GB" sz="800"/>
          </a:p>
        </p:txBody>
      </p:sp>
      <p:pic>
        <p:nvPicPr>
          <p:cNvPr id="8" name="Picture 7">
            <a:extLst>
              <a:ext uri="{FF2B5EF4-FFF2-40B4-BE49-F238E27FC236}">
                <a16:creationId xmlns:a16="http://schemas.microsoft.com/office/drawing/2014/main" id="{9218D252-D0EC-6079-82A6-C26FB9BE3800}"/>
              </a:ext>
            </a:extLst>
          </p:cNvPr>
          <p:cNvPicPr>
            <a:picLocks noChangeAspect="1"/>
          </p:cNvPicPr>
          <p:nvPr/>
        </p:nvPicPr>
        <p:blipFill>
          <a:blip r:embed="rId4"/>
          <a:srcRect t="32522" r="34598" b="-1"/>
          <a:stretch/>
        </p:blipFill>
        <p:spPr>
          <a:xfrm>
            <a:off x="4076941" y="1232954"/>
            <a:ext cx="4950906" cy="2741829"/>
          </a:xfrm>
          <a:prstGeom prst="rect">
            <a:avLst/>
          </a:prstGeom>
        </p:spPr>
      </p:pic>
      <p:sp>
        <p:nvSpPr>
          <p:cNvPr id="10" name="TextBox 9">
            <a:extLst>
              <a:ext uri="{FF2B5EF4-FFF2-40B4-BE49-F238E27FC236}">
                <a16:creationId xmlns:a16="http://schemas.microsoft.com/office/drawing/2014/main" id="{989E2F28-7B17-29E7-29BE-EA03834512AB}"/>
              </a:ext>
            </a:extLst>
          </p:cNvPr>
          <p:cNvSpPr txBox="1"/>
          <p:nvPr/>
        </p:nvSpPr>
        <p:spPr>
          <a:xfrm>
            <a:off x="4934001" y="4059676"/>
            <a:ext cx="3236784" cy="307777"/>
          </a:xfrm>
          <a:prstGeom prst="rect">
            <a:avLst/>
          </a:prstGeom>
          <a:noFill/>
        </p:spPr>
        <p:txBody>
          <a:bodyPr wrap="none" rtlCol="0">
            <a:spAutoFit/>
          </a:bodyPr>
          <a:lstStyle/>
          <a:p>
            <a:r>
              <a:rPr lang="en-US" sz="1400" dirty="0"/>
              <a:t>Ford et al., (2024), </a:t>
            </a:r>
            <a:r>
              <a:rPr lang="en-US" sz="1400" i="1" dirty="0"/>
              <a:t>Nature Geoscience</a:t>
            </a:r>
          </a:p>
        </p:txBody>
      </p:sp>
    </p:spTree>
    <p:extLst>
      <p:ext uri="{BB962C8B-B14F-4D97-AF65-F5344CB8AC3E}">
        <p14:creationId xmlns:p14="http://schemas.microsoft.com/office/powerpoint/2010/main" val="198871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9" presetClass="emph" presetSubtype="0" nodeType="withEffect">
                                  <p:stCondLst>
                                    <p:cond delay="0"/>
                                  </p:stCondLst>
                                  <p:childTnLst>
                                    <p:set>
                                      <p:cBhvr>
                                        <p:cTn id="9" dur="indefinite"/>
                                        <p:tgtEl>
                                          <p:spTgt spid="3"/>
                                        </p:tgtEl>
                                        <p:attrNameLst>
                                          <p:attrName>style.opacity</p:attrName>
                                        </p:attrNameLst>
                                      </p:cBhvr>
                                      <p:to>
                                        <p:strVal val="0.5"/>
                                      </p:to>
                                    </p:set>
                                    <p:animEffect filter="image" prLst="opacity: 0.5">
                                      <p:cBhvr rctx="IE">
                                        <p:cTn id="10"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B9491-B83F-327C-464B-CED661C0FA86}"/>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66C934B7-2BBF-25D0-9DF6-80F9738319F3}"/>
              </a:ext>
            </a:extLst>
          </p:cNvPr>
          <p:cNvSpPr>
            <a:spLocks noGrp="1"/>
          </p:cNvSpPr>
          <p:nvPr>
            <p:ph type="title"/>
          </p:nvPr>
        </p:nvSpPr>
        <p:spPr>
          <a:xfrm>
            <a:off x="700331" y="174395"/>
            <a:ext cx="8044998" cy="461925"/>
          </a:xfrm>
        </p:spPr>
        <p:txBody>
          <a:bodyPr>
            <a:normAutofit fontScale="90000"/>
          </a:bodyPr>
          <a:lstStyle/>
          <a:p>
            <a:r>
              <a:rPr lang="en-GB" sz="2400" b="1" dirty="0">
                <a:latin typeface="Arial" panose="020B0604020202020204" pitchFamily="34" charset="0"/>
                <a:cs typeface="Arial" panose="020B0604020202020204" pitchFamily="34" charset="0"/>
              </a:rPr>
              <a:t>The evidence continues to grow supporting the impacts of near surface temperature gradients…</a:t>
            </a:r>
          </a:p>
        </p:txBody>
      </p:sp>
      <p:sp>
        <p:nvSpPr>
          <p:cNvPr id="7" name="Rectangle 6">
            <a:extLst>
              <a:ext uri="{FF2B5EF4-FFF2-40B4-BE49-F238E27FC236}">
                <a16:creationId xmlns:a16="http://schemas.microsoft.com/office/drawing/2014/main" id="{477178CD-37DD-7FBB-DB19-032695E850A3}"/>
              </a:ext>
            </a:extLst>
          </p:cNvPr>
          <p:cNvSpPr/>
          <p:nvPr/>
        </p:nvSpPr>
        <p:spPr>
          <a:xfrm>
            <a:off x="240377" y="1703840"/>
            <a:ext cx="4397608" cy="6528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From the theory</a:t>
            </a:r>
          </a:p>
          <a:p>
            <a:pPr algn="ctr"/>
            <a:r>
              <a:rPr lang="en-GB" sz="700">
                <a:solidFill>
                  <a:schemeClr val="tx1"/>
                </a:solidFill>
              </a:rPr>
              <a:t>Woolf, D. K., Land, P. E., Shutler, J. D., et al. On the calculation of air-sea fluxes of CO2 in the presence of temperature and salinity gradients. J. </a:t>
            </a:r>
            <a:r>
              <a:rPr lang="en-GB" sz="700" err="1">
                <a:solidFill>
                  <a:schemeClr val="tx1"/>
                </a:solidFill>
              </a:rPr>
              <a:t>Geophys</a:t>
            </a:r>
            <a:r>
              <a:rPr lang="en-GB" sz="700">
                <a:solidFill>
                  <a:schemeClr val="tx1"/>
                </a:solidFill>
              </a:rPr>
              <a:t>. Res.: Oceans 121, 1229–1248 (2016).</a:t>
            </a:r>
          </a:p>
          <a:p>
            <a:pPr algn="ctr"/>
            <a:r>
              <a:rPr lang="en-GB" sz="700" err="1">
                <a:solidFill>
                  <a:schemeClr val="tx1"/>
                </a:solidFill>
              </a:rPr>
              <a:t>Mcgillis</a:t>
            </a:r>
            <a:r>
              <a:rPr lang="en-GB" sz="700">
                <a:solidFill>
                  <a:schemeClr val="tx1"/>
                </a:solidFill>
              </a:rPr>
              <a:t>, W. R. &amp; </a:t>
            </a:r>
            <a:r>
              <a:rPr lang="en-GB" sz="700" err="1">
                <a:solidFill>
                  <a:schemeClr val="tx1"/>
                </a:solidFill>
              </a:rPr>
              <a:t>Wanninkhof</a:t>
            </a:r>
            <a:r>
              <a:rPr lang="en-GB" sz="700">
                <a:solidFill>
                  <a:schemeClr val="tx1"/>
                </a:solidFill>
              </a:rPr>
              <a:t>, R. Aqueous CO2 gradients for air–sea flux estimates. Mar. Chem. 98, 100–108 (2006).</a:t>
            </a:r>
          </a:p>
        </p:txBody>
      </p:sp>
      <p:sp>
        <p:nvSpPr>
          <p:cNvPr id="8" name="Rectangle 7">
            <a:extLst>
              <a:ext uri="{FF2B5EF4-FFF2-40B4-BE49-F238E27FC236}">
                <a16:creationId xmlns:a16="http://schemas.microsoft.com/office/drawing/2014/main" id="{0EE1F4EE-4A85-4830-634C-0FE93C4447E1}"/>
              </a:ext>
            </a:extLst>
          </p:cNvPr>
          <p:cNvSpPr/>
          <p:nvPr/>
        </p:nvSpPr>
        <p:spPr>
          <a:xfrm>
            <a:off x="240374" y="2458386"/>
            <a:ext cx="4397611" cy="5690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From the laboratory</a:t>
            </a:r>
          </a:p>
          <a:p>
            <a:pPr algn="ctr"/>
            <a:r>
              <a:rPr lang="en-GB" sz="700" err="1">
                <a:solidFill>
                  <a:schemeClr val="tx1"/>
                </a:solidFill>
              </a:rPr>
              <a:t>Falkenroth</a:t>
            </a:r>
            <a:r>
              <a:rPr lang="en-GB" sz="700">
                <a:solidFill>
                  <a:schemeClr val="tx1"/>
                </a:solidFill>
              </a:rPr>
              <a:t>, A., </a:t>
            </a:r>
            <a:r>
              <a:rPr lang="en-GB" sz="700" err="1">
                <a:solidFill>
                  <a:schemeClr val="tx1"/>
                </a:solidFill>
              </a:rPr>
              <a:t>Degreif</a:t>
            </a:r>
            <a:r>
              <a:rPr lang="en-GB" sz="700">
                <a:solidFill>
                  <a:schemeClr val="tx1"/>
                </a:solidFill>
              </a:rPr>
              <a:t>, K. &amp; </a:t>
            </a:r>
            <a:r>
              <a:rPr lang="en-GB" sz="700" err="1">
                <a:solidFill>
                  <a:schemeClr val="tx1"/>
                </a:solidFill>
              </a:rPr>
              <a:t>Jähne</a:t>
            </a:r>
            <a:r>
              <a:rPr lang="en-GB" sz="700">
                <a:solidFill>
                  <a:schemeClr val="tx1"/>
                </a:solidFill>
              </a:rPr>
              <a:t>, B. in Transport at the Air–Sea Interface 59–72 (Springer Berlin Heidelberg, 2007); </a:t>
            </a:r>
            <a:r>
              <a:rPr lang="en-GB" sz="700">
                <a:solidFill>
                  <a:schemeClr val="tx1"/>
                </a:solidFill>
                <a:hlinkClick r:id="rId2"/>
              </a:rPr>
              <a:t>https://doi.org/10.1007/978-3-540-36906-6_4</a:t>
            </a:r>
            <a:r>
              <a:rPr lang="en-GB" sz="700">
                <a:solidFill>
                  <a:schemeClr val="tx1"/>
                </a:solidFill>
              </a:rPr>
              <a:t> </a:t>
            </a:r>
          </a:p>
        </p:txBody>
      </p:sp>
      <p:sp>
        <p:nvSpPr>
          <p:cNvPr id="9" name="Rectangle 8">
            <a:extLst>
              <a:ext uri="{FF2B5EF4-FFF2-40B4-BE49-F238E27FC236}">
                <a16:creationId xmlns:a16="http://schemas.microsoft.com/office/drawing/2014/main" id="{E87B1DB2-D2E3-7D12-C5C4-1456BDA71976}"/>
              </a:ext>
            </a:extLst>
          </p:cNvPr>
          <p:cNvSpPr/>
          <p:nvPr/>
        </p:nvSpPr>
        <p:spPr>
          <a:xfrm>
            <a:off x="240375" y="4355779"/>
            <a:ext cx="4397610" cy="6793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From the models</a:t>
            </a:r>
          </a:p>
          <a:p>
            <a:pPr algn="ctr"/>
            <a:r>
              <a:rPr lang="en-GB" sz="700" err="1">
                <a:solidFill>
                  <a:schemeClr val="tx1"/>
                </a:solidFill>
              </a:rPr>
              <a:t>Bellenger</a:t>
            </a:r>
            <a:r>
              <a:rPr lang="en-GB" sz="700">
                <a:solidFill>
                  <a:schemeClr val="tx1"/>
                </a:solidFill>
              </a:rPr>
              <a:t>, H. et al. Sensitivity of the global ocean carbon sink to the ocean skin in a climate model. JGR Oceans 128, e2022JC019479 (2023).</a:t>
            </a:r>
          </a:p>
        </p:txBody>
      </p:sp>
      <p:sp>
        <p:nvSpPr>
          <p:cNvPr id="10" name="Rectangle 9">
            <a:extLst>
              <a:ext uri="{FF2B5EF4-FFF2-40B4-BE49-F238E27FC236}">
                <a16:creationId xmlns:a16="http://schemas.microsoft.com/office/drawing/2014/main" id="{6BC0BD03-E245-04CD-E58F-8E5E091E60C5}"/>
              </a:ext>
            </a:extLst>
          </p:cNvPr>
          <p:cNvSpPr/>
          <p:nvPr/>
        </p:nvSpPr>
        <p:spPr>
          <a:xfrm>
            <a:off x="240376" y="3098589"/>
            <a:ext cx="4397611" cy="11450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From the observation-based analyses</a:t>
            </a:r>
          </a:p>
          <a:p>
            <a:pPr algn="ctr"/>
            <a:r>
              <a:rPr lang="en-GB" sz="700">
                <a:solidFill>
                  <a:schemeClr val="tx1"/>
                </a:solidFill>
              </a:rPr>
              <a:t>Woolf, D. K. et al. Key uncertainties in the recent air–sea flux of CO2. Glob. </a:t>
            </a:r>
            <a:r>
              <a:rPr lang="en-GB" sz="700" err="1">
                <a:solidFill>
                  <a:schemeClr val="tx1"/>
                </a:solidFill>
              </a:rPr>
              <a:t>Biogeochem</a:t>
            </a:r>
            <a:r>
              <a:rPr lang="en-GB" sz="700">
                <a:solidFill>
                  <a:schemeClr val="tx1"/>
                </a:solidFill>
              </a:rPr>
              <a:t>. Cycles 33, 1548–1563 (2019).</a:t>
            </a:r>
          </a:p>
          <a:p>
            <a:pPr algn="ctr"/>
            <a:r>
              <a:rPr lang="en-GB" sz="700">
                <a:solidFill>
                  <a:schemeClr val="tx1"/>
                </a:solidFill>
              </a:rPr>
              <a:t>Shutler, J. D. et al. Satellites will address critical science priorities for quantifying ocean carbon. Front. Ecol. Environ. 18, 27–35 (2020).</a:t>
            </a:r>
          </a:p>
          <a:p>
            <a:pPr algn="ctr"/>
            <a:r>
              <a:rPr lang="en-GB" sz="700">
                <a:solidFill>
                  <a:schemeClr val="tx1"/>
                </a:solidFill>
              </a:rPr>
              <a:t>Watson, A. J. et al. Revised estimates of ocean-atmosphere CO2 flux are consistent with ocean carbon inventory. Nat. Commun. 11, 4422 (2020). </a:t>
            </a:r>
          </a:p>
          <a:p>
            <a:pPr algn="ctr"/>
            <a:r>
              <a:rPr lang="en-GB" sz="700">
                <a:solidFill>
                  <a:schemeClr val="tx1"/>
                </a:solidFill>
              </a:rPr>
              <a:t>Dong, Y. et al. Update on the temperature corrections of global air–sea CO2 flux estimates. Glob. </a:t>
            </a:r>
            <a:r>
              <a:rPr lang="en-GB" sz="700" err="1">
                <a:solidFill>
                  <a:schemeClr val="tx1"/>
                </a:solidFill>
              </a:rPr>
              <a:t>Biogeochem</a:t>
            </a:r>
            <a:r>
              <a:rPr lang="en-GB" sz="700">
                <a:solidFill>
                  <a:schemeClr val="tx1"/>
                </a:solidFill>
              </a:rPr>
              <a:t>. Cycles 36, e2022GB007360 (2022).</a:t>
            </a:r>
          </a:p>
        </p:txBody>
      </p:sp>
      <p:sp>
        <p:nvSpPr>
          <p:cNvPr id="11" name="Rectangle 10">
            <a:extLst>
              <a:ext uri="{FF2B5EF4-FFF2-40B4-BE49-F238E27FC236}">
                <a16:creationId xmlns:a16="http://schemas.microsoft.com/office/drawing/2014/main" id="{A19A7452-D19C-1707-A910-FA0B09E94142}"/>
              </a:ext>
            </a:extLst>
          </p:cNvPr>
          <p:cNvSpPr/>
          <p:nvPr/>
        </p:nvSpPr>
        <p:spPr>
          <a:xfrm>
            <a:off x="4722830" y="1659099"/>
            <a:ext cx="4341042" cy="730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Theoretical work laid down the foundation of the impact of these near surface gradients on air-sea CO</a:t>
            </a:r>
            <a:r>
              <a:rPr lang="en-GB" sz="1600" baseline="-25000">
                <a:solidFill>
                  <a:schemeClr val="tx1"/>
                </a:solidFill>
              </a:rPr>
              <a:t>2</a:t>
            </a:r>
            <a:r>
              <a:rPr lang="en-GB" sz="1600">
                <a:solidFill>
                  <a:schemeClr val="tx1"/>
                </a:solidFill>
              </a:rPr>
              <a:t> fluxes</a:t>
            </a:r>
          </a:p>
        </p:txBody>
      </p:sp>
      <p:sp>
        <p:nvSpPr>
          <p:cNvPr id="12" name="Rectangle 11">
            <a:extLst>
              <a:ext uri="{FF2B5EF4-FFF2-40B4-BE49-F238E27FC236}">
                <a16:creationId xmlns:a16="http://schemas.microsoft.com/office/drawing/2014/main" id="{260C4B8D-AFB4-8598-48F9-6A025E65EB7C}"/>
              </a:ext>
            </a:extLst>
          </p:cNvPr>
          <p:cNvSpPr/>
          <p:nvPr/>
        </p:nvSpPr>
        <p:spPr>
          <a:xfrm>
            <a:off x="4722830" y="2489411"/>
            <a:ext cx="4341042" cy="8243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The concentration gradients were imaged in the laboratory for poorly soluble oxygen (CO</a:t>
            </a:r>
            <a:r>
              <a:rPr lang="en-GB" sz="1600" baseline="-25000">
                <a:solidFill>
                  <a:schemeClr val="tx1"/>
                </a:solidFill>
              </a:rPr>
              <a:t>2</a:t>
            </a:r>
            <a:r>
              <a:rPr lang="en-GB" sz="1600">
                <a:solidFill>
                  <a:schemeClr val="tx1"/>
                </a:solidFill>
              </a:rPr>
              <a:t> also poorly soluble)</a:t>
            </a:r>
          </a:p>
        </p:txBody>
      </p:sp>
      <p:sp>
        <p:nvSpPr>
          <p:cNvPr id="13" name="Rectangle 12">
            <a:extLst>
              <a:ext uri="{FF2B5EF4-FFF2-40B4-BE49-F238E27FC236}">
                <a16:creationId xmlns:a16="http://schemas.microsoft.com/office/drawing/2014/main" id="{4AAE1BE7-C92B-62B2-CB04-05CD1D807370}"/>
              </a:ext>
            </a:extLst>
          </p:cNvPr>
          <p:cNvSpPr/>
          <p:nvPr/>
        </p:nvSpPr>
        <p:spPr>
          <a:xfrm>
            <a:off x="4722830" y="3663589"/>
            <a:ext cx="4341042" cy="739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Observation-based analyses and the models scaled these impacts to the global scale</a:t>
            </a:r>
          </a:p>
          <a:p>
            <a:pPr algn="ctr"/>
            <a:r>
              <a:rPr lang="en-GB" sz="1600">
                <a:solidFill>
                  <a:schemeClr val="tx1"/>
                </a:solidFill>
              </a:rPr>
              <a:t>(~0.18 – 0.6 Pg C yr</a:t>
            </a:r>
            <a:r>
              <a:rPr lang="en-GB" sz="1600" baseline="30000">
                <a:solidFill>
                  <a:schemeClr val="tx1"/>
                </a:solidFill>
              </a:rPr>
              <a:t>-1</a:t>
            </a:r>
            <a:r>
              <a:rPr lang="en-GB" sz="1600">
                <a:solidFill>
                  <a:schemeClr val="tx1"/>
                </a:solidFill>
              </a:rPr>
              <a:t>)</a:t>
            </a:r>
          </a:p>
        </p:txBody>
      </p:sp>
      <p:sp>
        <p:nvSpPr>
          <p:cNvPr id="14" name="Rectangle 13">
            <a:extLst>
              <a:ext uri="{FF2B5EF4-FFF2-40B4-BE49-F238E27FC236}">
                <a16:creationId xmlns:a16="http://schemas.microsoft.com/office/drawing/2014/main" id="{99009923-BE3E-10F0-E9E5-C070F70D6755}"/>
              </a:ext>
            </a:extLst>
          </p:cNvPr>
          <p:cNvSpPr/>
          <p:nvPr/>
        </p:nvSpPr>
        <p:spPr>
          <a:xfrm>
            <a:off x="5797485" y="4501299"/>
            <a:ext cx="3266387" cy="5809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But the in situ evidence has been lacking…</a:t>
            </a:r>
          </a:p>
        </p:txBody>
      </p:sp>
      <p:sp>
        <p:nvSpPr>
          <p:cNvPr id="15" name="Rectangle 14">
            <a:extLst>
              <a:ext uri="{FF2B5EF4-FFF2-40B4-BE49-F238E27FC236}">
                <a16:creationId xmlns:a16="http://schemas.microsoft.com/office/drawing/2014/main" id="{E9107EC1-D8DE-A3E2-55A6-6CF32B852715}"/>
              </a:ext>
            </a:extLst>
          </p:cNvPr>
          <p:cNvSpPr/>
          <p:nvPr/>
        </p:nvSpPr>
        <p:spPr>
          <a:xfrm>
            <a:off x="240377" y="842789"/>
            <a:ext cx="4397608" cy="7835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Well established and accepted within SST community (</a:t>
            </a:r>
            <a:r>
              <a:rPr lang="en-GB" sz="1600" b="1" err="1">
                <a:solidFill>
                  <a:schemeClr val="tx1"/>
                </a:solidFill>
              </a:rPr>
              <a:t>i.e</a:t>
            </a:r>
            <a:r>
              <a:rPr lang="en-GB" sz="1600" b="1">
                <a:solidFill>
                  <a:schemeClr val="tx1"/>
                </a:solidFill>
              </a:rPr>
              <a:t> GHRSST)</a:t>
            </a:r>
          </a:p>
          <a:p>
            <a:pPr algn="ctr"/>
            <a:r>
              <a:rPr lang="en-GB" sz="700">
                <a:solidFill>
                  <a:schemeClr val="tx1"/>
                </a:solidFill>
              </a:rPr>
              <a:t>Donlon, C. J. et al. Toward improved validation of satellite sea surface skin temperature measurements for climate research. J. </a:t>
            </a:r>
            <a:r>
              <a:rPr lang="en-GB" sz="700" err="1">
                <a:solidFill>
                  <a:schemeClr val="tx1"/>
                </a:solidFill>
              </a:rPr>
              <a:t>Clim</a:t>
            </a:r>
            <a:r>
              <a:rPr lang="en-GB" sz="700">
                <a:solidFill>
                  <a:schemeClr val="tx1"/>
                </a:solidFill>
              </a:rPr>
              <a:t>. 15, 353–369 (2002).</a:t>
            </a:r>
            <a:endParaRPr lang="en-GB" sz="700">
              <a:solidFill>
                <a:schemeClr val="tx1"/>
              </a:solidFill>
              <a:cs typeface="Arial"/>
            </a:endParaRPr>
          </a:p>
        </p:txBody>
      </p:sp>
      <p:sp>
        <p:nvSpPr>
          <p:cNvPr id="16" name="Rectangle 15">
            <a:extLst>
              <a:ext uri="{FF2B5EF4-FFF2-40B4-BE49-F238E27FC236}">
                <a16:creationId xmlns:a16="http://schemas.microsoft.com/office/drawing/2014/main" id="{C37C735F-0EBA-1EF7-75B6-1695E0D5CC34}"/>
              </a:ext>
            </a:extLst>
          </p:cNvPr>
          <p:cNvSpPr/>
          <p:nvPr/>
        </p:nvSpPr>
        <p:spPr>
          <a:xfrm>
            <a:off x="4722830" y="821389"/>
            <a:ext cx="4341042" cy="7393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International agreement on the existence of these gradients and have terminology to define the depth of observation (</a:t>
            </a:r>
            <a:r>
              <a:rPr lang="en-GB" sz="1600" err="1">
                <a:solidFill>
                  <a:schemeClr val="tx1"/>
                </a:solidFill>
              </a:rPr>
              <a:t>i.e</a:t>
            </a:r>
            <a:r>
              <a:rPr lang="en-GB" sz="1600">
                <a:solidFill>
                  <a:schemeClr val="tx1"/>
                </a:solidFill>
              </a:rPr>
              <a:t> GHRSST)</a:t>
            </a:r>
          </a:p>
        </p:txBody>
      </p:sp>
    </p:spTree>
    <p:extLst>
      <p:ext uri="{BB962C8B-B14F-4D97-AF65-F5344CB8AC3E}">
        <p14:creationId xmlns:p14="http://schemas.microsoft.com/office/powerpoint/2010/main" val="14647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9EE91-2E3E-A0A6-9CA0-C81EFD8C9FD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ACE1F49-983D-C5E9-6B62-8FD767EE715B}"/>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D52D0A2-B0F4-0C6B-0F68-D49046512AEA}"/>
              </a:ext>
            </a:extLst>
          </p:cNvPr>
          <p:cNvPicPr>
            <a:picLocks noChangeAspect="1"/>
          </p:cNvPicPr>
          <p:nvPr/>
        </p:nvPicPr>
        <p:blipFill>
          <a:blip r:embed="rId2"/>
          <a:srcRect l="13107" t="5607" r="10277" b="5706"/>
          <a:stretch/>
        </p:blipFill>
        <p:spPr>
          <a:xfrm>
            <a:off x="160255" y="29701"/>
            <a:ext cx="645737" cy="653290"/>
          </a:xfrm>
          <a:prstGeom prst="rect">
            <a:avLst/>
          </a:prstGeom>
        </p:spPr>
      </p:pic>
      <p:sp>
        <p:nvSpPr>
          <p:cNvPr id="3" name="Title 1">
            <a:extLst>
              <a:ext uri="{FF2B5EF4-FFF2-40B4-BE49-F238E27FC236}">
                <a16:creationId xmlns:a16="http://schemas.microsoft.com/office/drawing/2014/main" id="{8E2FDD3C-4BAC-13A4-70C9-7F3971114B97}"/>
              </a:ext>
            </a:extLst>
          </p:cNvPr>
          <p:cNvSpPr>
            <a:spLocks noGrp="1"/>
          </p:cNvSpPr>
          <p:nvPr>
            <p:ph type="title"/>
          </p:nvPr>
        </p:nvSpPr>
        <p:spPr>
          <a:xfrm>
            <a:off x="805992" y="61268"/>
            <a:ext cx="8044998" cy="461925"/>
          </a:xfrm>
        </p:spPr>
        <p:txBody>
          <a:bodyPr/>
          <a:lstStyle/>
          <a:p>
            <a:r>
              <a:rPr lang="en-GB" sz="2400" b="1" dirty="0">
                <a:latin typeface="Arial" panose="020B0604020202020204" pitchFamily="34" charset="0"/>
                <a:cs typeface="Arial" panose="020B0604020202020204" pitchFamily="34" charset="0"/>
              </a:rPr>
              <a:t>In situ evidence supporting near surface temperature gradients</a:t>
            </a:r>
          </a:p>
        </p:txBody>
      </p:sp>
      <p:pic>
        <p:nvPicPr>
          <p:cNvPr id="11" name="Picture 6" descr="AMT4OceanSatflux logo">
            <a:extLst>
              <a:ext uri="{FF2B5EF4-FFF2-40B4-BE49-F238E27FC236}">
                <a16:creationId xmlns:a16="http://schemas.microsoft.com/office/drawing/2014/main" id="{B554E5B1-17D3-C381-D51E-304BCAD62D3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81308" y="4692423"/>
            <a:ext cx="1392210" cy="451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8F35781-2C07-C52C-29FD-948F8E3B6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39776"/>
            <a:ext cx="1035192" cy="403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OceanICU_logo_1.4">
            <a:extLst>
              <a:ext uri="{FF2B5EF4-FFF2-40B4-BE49-F238E27FC236}">
                <a16:creationId xmlns:a16="http://schemas.microsoft.com/office/drawing/2014/main" id="{CDAE1980-C67D-E7C2-1C44-25C240F281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5591" y="4656181"/>
            <a:ext cx="1348251" cy="4873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6755CAE-17ED-09BF-47A1-DFDF3E0D6852}"/>
              </a:ext>
            </a:extLst>
          </p:cNvPr>
          <p:cNvSpPr/>
          <p:nvPr/>
        </p:nvSpPr>
        <p:spPr>
          <a:xfrm>
            <a:off x="603315" y="787139"/>
            <a:ext cx="8247675" cy="4441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Recent work in Nature Geoscience (Ford et al. 2024) and Science Advances (Dong et </a:t>
            </a:r>
          </a:p>
          <a:p>
            <a:pPr algn="ctr"/>
            <a:r>
              <a:rPr lang="en-GB" sz="1600" dirty="0">
                <a:solidFill>
                  <a:schemeClr val="tx1"/>
                </a:solidFill>
              </a:rPr>
              <a:t>al. 2024) provide in situ evidence supporting near surface temperature gradients</a:t>
            </a:r>
          </a:p>
        </p:txBody>
      </p:sp>
      <p:sp>
        <p:nvSpPr>
          <p:cNvPr id="6" name="TextBox 5">
            <a:extLst>
              <a:ext uri="{FF2B5EF4-FFF2-40B4-BE49-F238E27FC236}">
                <a16:creationId xmlns:a16="http://schemas.microsoft.com/office/drawing/2014/main" id="{B2A4DD75-D404-6F1F-BE87-1C34BC99F1AE}"/>
              </a:ext>
            </a:extLst>
          </p:cNvPr>
          <p:cNvSpPr txBox="1"/>
          <p:nvPr/>
        </p:nvSpPr>
        <p:spPr>
          <a:xfrm>
            <a:off x="3956350" y="4866998"/>
            <a:ext cx="5330858" cy="338554"/>
          </a:xfrm>
          <a:prstGeom prst="rect">
            <a:avLst/>
          </a:prstGeom>
          <a:noFill/>
        </p:spPr>
        <p:txBody>
          <a:bodyPr wrap="square">
            <a:spAutoFit/>
          </a:bodyPr>
          <a:lstStyle/>
          <a:p>
            <a:r>
              <a:rPr lang="en-GB" sz="800"/>
              <a:t>Ford, D.J., Shutler, J.D., Blanco-</a:t>
            </a:r>
            <a:r>
              <a:rPr lang="en-GB" sz="800" err="1"/>
              <a:t>Sacristán</a:t>
            </a:r>
            <a:r>
              <a:rPr lang="en-GB" sz="800"/>
              <a:t>, J. et al. Enhanced ocean CO2 uptake due to near-surface temperature gradients. Nat. </a:t>
            </a:r>
            <a:r>
              <a:rPr lang="en-GB" sz="800" err="1"/>
              <a:t>Geosci</a:t>
            </a:r>
            <a:r>
              <a:rPr lang="en-GB" sz="800"/>
              <a:t>. 17, 1135–1140 (2024). https://doi.org/10.1038/s41561-024-01570-7</a:t>
            </a:r>
          </a:p>
        </p:txBody>
      </p:sp>
    </p:spTree>
    <p:extLst>
      <p:ext uri="{BB962C8B-B14F-4D97-AF65-F5344CB8AC3E}">
        <p14:creationId xmlns:p14="http://schemas.microsoft.com/office/powerpoint/2010/main" val="2409784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DE1AB-C380-D82E-C84B-C4433DC5A4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55F80C9-1DA6-12F5-AEEF-6DED4376A1A9}"/>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42C8CDD-6AC3-0675-07E2-EDA0CB740BD1}"/>
              </a:ext>
            </a:extLst>
          </p:cNvPr>
          <p:cNvPicPr>
            <a:picLocks noChangeAspect="1"/>
          </p:cNvPicPr>
          <p:nvPr/>
        </p:nvPicPr>
        <p:blipFill>
          <a:blip r:embed="rId2"/>
          <a:srcRect l="13107" t="5607" r="10277" b="5706"/>
          <a:stretch/>
        </p:blipFill>
        <p:spPr>
          <a:xfrm>
            <a:off x="160255" y="29701"/>
            <a:ext cx="645737" cy="653290"/>
          </a:xfrm>
          <a:prstGeom prst="rect">
            <a:avLst/>
          </a:prstGeom>
        </p:spPr>
      </p:pic>
      <p:sp>
        <p:nvSpPr>
          <p:cNvPr id="3" name="Title 1">
            <a:extLst>
              <a:ext uri="{FF2B5EF4-FFF2-40B4-BE49-F238E27FC236}">
                <a16:creationId xmlns:a16="http://schemas.microsoft.com/office/drawing/2014/main" id="{52660DE4-05C8-3384-1325-908444E768B1}"/>
              </a:ext>
            </a:extLst>
          </p:cNvPr>
          <p:cNvSpPr>
            <a:spLocks noGrp="1"/>
          </p:cNvSpPr>
          <p:nvPr>
            <p:ph type="title"/>
          </p:nvPr>
        </p:nvSpPr>
        <p:spPr>
          <a:xfrm>
            <a:off x="805992" y="61268"/>
            <a:ext cx="8044998" cy="461925"/>
          </a:xfrm>
        </p:spPr>
        <p:txBody>
          <a:bodyPr/>
          <a:lstStyle/>
          <a:p>
            <a:r>
              <a:rPr lang="en-GB" sz="2400" b="1" dirty="0">
                <a:latin typeface="Arial" panose="020B0604020202020204" pitchFamily="34" charset="0"/>
                <a:cs typeface="Arial" panose="020B0604020202020204" pitchFamily="34" charset="0"/>
              </a:rPr>
              <a:t>In situ evidence supporting near surface temperature gradients</a:t>
            </a:r>
          </a:p>
        </p:txBody>
      </p:sp>
      <p:pic>
        <p:nvPicPr>
          <p:cNvPr id="7" name="Picture 6">
            <a:extLst>
              <a:ext uri="{FF2B5EF4-FFF2-40B4-BE49-F238E27FC236}">
                <a16:creationId xmlns:a16="http://schemas.microsoft.com/office/drawing/2014/main" id="{1F670010-C04A-B7EA-7BFA-0D6B32B02D7E}"/>
              </a:ext>
            </a:extLst>
          </p:cNvPr>
          <p:cNvPicPr>
            <a:picLocks noChangeAspect="1"/>
          </p:cNvPicPr>
          <p:nvPr/>
        </p:nvPicPr>
        <p:blipFill>
          <a:blip r:embed="rId3"/>
          <a:srcRect l="7340"/>
          <a:stretch/>
        </p:blipFill>
        <p:spPr>
          <a:xfrm>
            <a:off x="0" y="1251426"/>
            <a:ext cx="2616377" cy="3348388"/>
          </a:xfrm>
          <a:prstGeom prst="rect">
            <a:avLst/>
          </a:prstGeom>
        </p:spPr>
      </p:pic>
      <p:pic>
        <p:nvPicPr>
          <p:cNvPr id="11" name="Picture 6" descr="AMT4OceanSatflux logo">
            <a:extLst>
              <a:ext uri="{FF2B5EF4-FFF2-40B4-BE49-F238E27FC236}">
                <a16:creationId xmlns:a16="http://schemas.microsoft.com/office/drawing/2014/main" id="{F5493067-7AF1-262A-9E5E-28EB3D59FF1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81308" y="4692423"/>
            <a:ext cx="1392210" cy="4510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B079B268-F7C4-BC7E-95FF-58C308E3A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9776"/>
            <a:ext cx="1035192" cy="403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OceanICU_logo_1.4">
            <a:extLst>
              <a:ext uri="{FF2B5EF4-FFF2-40B4-BE49-F238E27FC236}">
                <a16:creationId xmlns:a16="http://schemas.microsoft.com/office/drawing/2014/main" id="{5A2B57A4-55F2-57A2-68CC-602D1597B2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5591" y="4656181"/>
            <a:ext cx="1348251" cy="4873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CF21430-5548-9318-45EE-EDB66A7CCE38}"/>
              </a:ext>
            </a:extLst>
          </p:cNvPr>
          <p:cNvSpPr/>
          <p:nvPr/>
        </p:nvSpPr>
        <p:spPr>
          <a:xfrm>
            <a:off x="603315" y="787139"/>
            <a:ext cx="8247675" cy="4441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Recent work in </a:t>
            </a:r>
            <a:r>
              <a:rPr lang="en-GB" sz="1600" b="1" dirty="0">
                <a:solidFill>
                  <a:schemeClr val="tx1"/>
                </a:solidFill>
              </a:rPr>
              <a:t>Nature Geoscience (Ford et al. 2024) </a:t>
            </a:r>
            <a:r>
              <a:rPr lang="en-GB" sz="1600" dirty="0">
                <a:solidFill>
                  <a:schemeClr val="tx1"/>
                </a:solidFill>
              </a:rPr>
              <a:t>and Science Advances (Dong et al. 2024) provide in situ evidence supporting near surface temperature gradients</a:t>
            </a:r>
          </a:p>
        </p:txBody>
      </p:sp>
      <p:sp>
        <p:nvSpPr>
          <p:cNvPr id="6" name="TextBox 5">
            <a:extLst>
              <a:ext uri="{FF2B5EF4-FFF2-40B4-BE49-F238E27FC236}">
                <a16:creationId xmlns:a16="http://schemas.microsoft.com/office/drawing/2014/main" id="{CEC90093-FD5C-CA3A-5170-69A908DA1C87}"/>
              </a:ext>
            </a:extLst>
          </p:cNvPr>
          <p:cNvSpPr txBox="1"/>
          <p:nvPr/>
        </p:nvSpPr>
        <p:spPr>
          <a:xfrm>
            <a:off x="4236166" y="4844874"/>
            <a:ext cx="5330858" cy="338554"/>
          </a:xfrm>
          <a:prstGeom prst="rect">
            <a:avLst/>
          </a:prstGeom>
          <a:noFill/>
        </p:spPr>
        <p:txBody>
          <a:bodyPr wrap="square">
            <a:spAutoFit/>
          </a:bodyPr>
          <a:lstStyle/>
          <a:p>
            <a:r>
              <a:rPr lang="en-GB" sz="800" dirty="0"/>
              <a:t>Ford, D.J., Shutler, J.D., Blanco-</a:t>
            </a:r>
            <a:r>
              <a:rPr lang="en-GB" sz="800" dirty="0" err="1"/>
              <a:t>Sacristán</a:t>
            </a:r>
            <a:r>
              <a:rPr lang="en-GB" sz="800" dirty="0"/>
              <a:t>, J. et al. Enhanced ocean CO2 uptake due to near-surface temperature gradients. Nat. </a:t>
            </a:r>
            <a:r>
              <a:rPr lang="en-GB" sz="800" dirty="0" err="1"/>
              <a:t>Geosci</a:t>
            </a:r>
            <a:r>
              <a:rPr lang="en-GB" sz="800" dirty="0"/>
              <a:t>. 17, 1135–1140 (2024). https://doi.org/10.1038/s41561-024-01570-7</a:t>
            </a:r>
          </a:p>
        </p:txBody>
      </p:sp>
      <p:pic>
        <p:nvPicPr>
          <p:cNvPr id="2" name="Picture 1">
            <a:extLst>
              <a:ext uri="{FF2B5EF4-FFF2-40B4-BE49-F238E27FC236}">
                <a16:creationId xmlns:a16="http://schemas.microsoft.com/office/drawing/2014/main" id="{BDF64B34-F880-60CF-77EE-C478997FC74C}"/>
              </a:ext>
            </a:extLst>
          </p:cNvPr>
          <p:cNvPicPr>
            <a:picLocks noChangeAspect="1"/>
          </p:cNvPicPr>
          <p:nvPr/>
        </p:nvPicPr>
        <p:blipFill>
          <a:blip r:embed="rId8"/>
          <a:stretch>
            <a:fillRect/>
          </a:stretch>
        </p:blipFill>
        <p:spPr>
          <a:xfrm>
            <a:off x="2535591" y="1456584"/>
            <a:ext cx="2689740" cy="2785622"/>
          </a:xfrm>
          <a:prstGeom prst="rect">
            <a:avLst/>
          </a:prstGeom>
        </p:spPr>
      </p:pic>
      <p:pic>
        <p:nvPicPr>
          <p:cNvPr id="12" name="Picture 11">
            <a:extLst>
              <a:ext uri="{FF2B5EF4-FFF2-40B4-BE49-F238E27FC236}">
                <a16:creationId xmlns:a16="http://schemas.microsoft.com/office/drawing/2014/main" id="{42F75FC8-3F24-02B8-212E-696D54030FBB}"/>
              </a:ext>
            </a:extLst>
          </p:cNvPr>
          <p:cNvPicPr>
            <a:picLocks noChangeAspect="1"/>
          </p:cNvPicPr>
          <p:nvPr/>
        </p:nvPicPr>
        <p:blipFill>
          <a:blip r:embed="rId9"/>
          <a:srcRect r="34156"/>
          <a:stretch/>
        </p:blipFill>
        <p:spPr>
          <a:xfrm>
            <a:off x="5293714" y="1345817"/>
            <a:ext cx="3423566" cy="2790949"/>
          </a:xfrm>
          <a:prstGeom prst="rect">
            <a:avLst/>
          </a:prstGeom>
        </p:spPr>
      </p:pic>
      <p:sp>
        <p:nvSpPr>
          <p:cNvPr id="17" name="Rectangle 16">
            <a:extLst>
              <a:ext uri="{FF2B5EF4-FFF2-40B4-BE49-F238E27FC236}">
                <a16:creationId xmlns:a16="http://schemas.microsoft.com/office/drawing/2014/main" id="{40F81824-62F9-7AF5-ECB0-6B163A1CCD71}"/>
              </a:ext>
            </a:extLst>
          </p:cNvPr>
          <p:cNvSpPr/>
          <p:nvPr/>
        </p:nvSpPr>
        <p:spPr>
          <a:xfrm>
            <a:off x="3148756" y="4251282"/>
            <a:ext cx="5943599" cy="491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Natural vertical temperature gradients supports an increase of </a:t>
            </a:r>
          </a:p>
          <a:p>
            <a:pPr algn="ctr"/>
            <a:r>
              <a:rPr lang="en-GB" sz="1400" dirty="0">
                <a:solidFill>
                  <a:schemeClr val="tx1"/>
                </a:solidFill>
              </a:rPr>
              <a:t>0.18 Pg C yr</a:t>
            </a:r>
            <a:r>
              <a:rPr lang="en-GB" sz="1400" baseline="30000" dirty="0">
                <a:solidFill>
                  <a:schemeClr val="tx1"/>
                </a:solidFill>
              </a:rPr>
              <a:t>-1</a:t>
            </a:r>
            <a:r>
              <a:rPr lang="en-GB" sz="1400" dirty="0">
                <a:solidFill>
                  <a:schemeClr val="tx1"/>
                </a:solidFill>
              </a:rPr>
              <a:t> in the global ocean CO</a:t>
            </a:r>
            <a:r>
              <a:rPr lang="en-GB" sz="1400" baseline="-25000" dirty="0">
                <a:solidFill>
                  <a:schemeClr val="tx1"/>
                </a:solidFill>
              </a:rPr>
              <a:t>2</a:t>
            </a:r>
            <a:r>
              <a:rPr lang="en-GB" sz="1400" dirty="0">
                <a:solidFill>
                  <a:schemeClr val="tx1"/>
                </a:solidFill>
              </a:rPr>
              <a:t> sink</a:t>
            </a:r>
          </a:p>
        </p:txBody>
      </p:sp>
      <p:sp>
        <p:nvSpPr>
          <p:cNvPr id="19" name="Rectangle 18">
            <a:extLst>
              <a:ext uri="{FF2B5EF4-FFF2-40B4-BE49-F238E27FC236}">
                <a16:creationId xmlns:a16="http://schemas.microsoft.com/office/drawing/2014/main" id="{EDE7553A-A792-86C5-0C39-C880B2241262}"/>
              </a:ext>
            </a:extLst>
          </p:cNvPr>
          <p:cNvSpPr/>
          <p:nvPr/>
        </p:nvSpPr>
        <p:spPr>
          <a:xfrm>
            <a:off x="3090672" y="1658112"/>
            <a:ext cx="1597152" cy="7680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4ECC1CD-E8F6-1076-BE40-4868A05EBCC9}"/>
              </a:ext>
            </a:extLst>
          </p:cNvPr>
          <p:cNvSpPr/>
          <p:nvPr/>
        </p:nvSpPr>
        <p:spPr>
          <a:xfrm>
            <a:off x="5478557" y="1810512"/>
            <a:ext cx="1597152" cy="23353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09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9" presetClass="emph" presetSubtype="0" nodeType="withEffect">
                                  <p:stCondLst>
                                    <p:cond delay="0"/>
                                  </p:stCondLst>
                                  <p:childTnLst>
                                    <p:set>
                                      <p:cBhvr>
                                        <p:cTn id="17" dur="indefinite"/>
                                        <p:tgtEl>
                                          <p:spTgt spid="7"/>
                                        </p:tgtEl>
                                        <p:attrNameLst>
                                          <p:attrName>style.opacity</p:attrName>
                                        </p:attrNameLst>
                                      </p:cBhvr>
                                      <p:to>
                                        <p:strVal val="0.5"/>
                                      </p:to>
                                    </p:set>
                                    <p:animEffect filter="image" prLst="opacity: 0.5">
                                      <p:cBhvr rctx="IE">
                                        <p:cTn id="18" dur="indefinite"/>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9" presetClass="emph" presetSubtype="0" grpId="1" nodeType="withEffect">
                                  <p:stCondLst>
                                    <p:cond delay="0"/>
                                  </p:stCondLst>
                                  <p:childTnLst>
                                    <p:set>
                                      <p:cBhvr>
                                        <p:cTn id="31" dur="indefinite"/>
                                        <p:tgtEl>
                                          <p:spTgt spid="19"/>
                                        </p:tgtEl>
                                        <p:attrNameLst>
                                          <p:attrName>style.opacity</p:attrName>
                                        </p:attrNameLst>
                                      </p:cBhvr>
                                      <p:to>
                                        <p:strVal val="0.5"/>
                                      </p:to>
                                    </p:set>
                                    <p:animEffect filter="image" prLst="opacity: 0.5">
                                      <p:cBhvr rctx="IE">
                                        <p:cTn id="32" dur="indefinite"/>
                                        <p:tgtEl>
                                          <p:spTgt spid="19"/>
                                        </p:tgtEl>
                                      </p:cBhvr>
                                    </p:animEffect>
                                  </p:childTnLst>
                                </p:cTn>
                              </p:par>
                              <p:par>
                                <p:cTn id="33" presetID="9" presetClass="emph" presetSubtype="0" nodeType="withEffect">
                                  <p:stCondLst>
                                    <p:cond delay="0"/>
                                  </p:stCondLst>
                                  <p:childTnLst>
                                    <p:set>
                                      <p:cBhvr>
                                        <p:cTn id="34" dur="indefinite"/>
                                        <p:tgtEl>
                                          <p:spTgt spid="2"/>
                                        </p:tgtEl>
                                        <p:attrNameLst>
                                          <p:attrName>style.opacity</p:attrName>
                                        </p:attrNameLst>
                                      </p:cBhvr>
                                      <p:to>
                                        <p:strVal val="0.5"/>
                                      </p:to>
                                    </p:set>
                                    <p:animEffect filter="image" prLst="opacity: 0.5">
                                      <p:cBhvr rctx="IE">
                                        <p:cTn id="35"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9" grpId="1"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FBF11-2EF1-1811-CEEE-C341D5E96AA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00B53A7-752D-A6F4-D0F6-4C5EAC7379F5}"/>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842B4D5-199E-F0D0-3EBA-348D082AB567}"/>
              </a:ext>
            </a:extLst>
          </p:cNvPr>
          <p:cNvPicPr>
            <a:picLocks noChangeAspect="1"/>
          </p:cNvPicPr>
          <p:nvPr/>
        </p:nvPicPr>
        <p:blipFill>
          <a:blip r:embed="rId2"/>
          <a:srcRect l="13107" t="5607" r="10277" b="5706"/>
          <a:stretch/>
        </p:blipFill>
        <p:spPr>
          <a:xfrm>
            <a:off x="160255" y="29701"/>
            <a:ext cx="645737" cy="653290"/>
          </a:xfrm>
          <a:prstGeom prst="rect">
            <a:avLst/>
          </a:prstGeom>
        </p:spPr>
      </p:pic>
      <p:sp>
        <p:nvSpPr>
          <p:cNvPr id="3" name="Title 1">
            <a:extLst>
              <a:ext uri="{FF2B5EF4-FFF2-40B4-BE49-F238E27FC236}">
                <a16:creationId xmlns:a16="http://schemas.microsoft.com/office/drawing/2014/main" id="{48E69F64-90C6-B131-699F-D7B4F04D81A8}"/>
              </a:ext>
            </a:extLst>
          </p:cNvPr>
          <p:cNvSpPr>
            <a:spLocks noGrp="1"/>
          </p:cNvSpPr>
          <p:nvPr>
            <p:ph type="title"/>
          </p:nvPr>
        </p:nvSpPr>
        <p:spPr>
          <a:xfrm>
            <a:off x="805992" y="61268"/>
            <a:ext cx="8044998" cy="461925"/>
          </a:xfrm>
        </p:spPr>
        <p:txBody>
          <a:bodyPr/>
          <a:lstStyle/>
          <a:p>
            <a:r>
              <a:rPr lang="en-GB" sz="2400" b="1" dirty="0">
                <a:latin typeface="Arial" panose="020B0604020202020204" pitchFamily="34" charset="0"/>
                <a:cs typeface="Arial" panose="020B0604020202020204" pitchFamily="34" charset="0"/>
              </a:rPr>
              <a:t>In situ evidence supporting near surface temperature gradients</a:t>
            </a:r>
          </a:p>
        </p:txBody>
      </p:sp>
      <p:sp>
        <p:nvSpPr>
          <p:cNvPr id="18" name="Rectangle 17">
            <a:extLst>
              <a:ext uri="{FF2B5EF4-FFF2-40B4-BE49-F238E27FC236}">
                <a16:creationId xmlns:a16="http://schemas.microsoft.com/office/drawing/2014/main" id="{A056BDAA-6EB4-D565-6A95-67769CD64BBC}"/>
              </a:ext>
            </a:extLst>
          </p:cNvPr>
          <p:cNvSpPr/>
          <p:nvPr/>
        </p:nvSpPr>
        <p:spPr>
          <a:xfrm>
            <a:off x="603315" y="787139"/>
            <a:ext cx="8247675" cy="4441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Recent work in Nature Geoscience (Ford et al. 2024) and </a:t>
            </a:r>
            <a:r>
              <a:rPr lang="en-GB" sz="1600" b="1" dirty="0">
                <a:solidFill>
                  <a:schemeClr val="tx1"/>
                </a:solidFill>
              </a:rPr>
              <a:t>Science Advances (Dong et </a:t>
            </a:r>
          </a:p>
          <a:p>
            <a:pPr algn="ctr"/>
            <a:r>
              <a:rPr lang="en-GB" sz="1600" b="1" dirty="0">
                <a:solidFill>
                  <a:schemeClr val="tx1"/>
                </a:solidFill>
              </a:rPr>
              <a:t>al. 2024) </a:t>
            </a:r>
            <a:r>
              <a:rPr lang="en-GB" sz="1600" dirty="0">
                <a:solidFill>
                  <a:schemeClr val="tx1"/>
                </a:solidFill>
              </a:rPr>
              <a:t>provide in situ evidence supporting near surface temperature gradients</a:t>
            </a:r>
          </a:p>
        </p:txBody>
      </p:sp>
      <p:sp>
        <p:nvSpPr>
          <p:cNvPr id="7" name="TextBox 6">
            <a:extLst>
              <a:ext uri="{FF2B5EF4-FFF2-40B4-BE49-F238E27FC236}">
                <a16:creationId xmlns:a16="http://schemas.microsoft.com/office/drawing/2014/main" id="{1CBFEA43-4F5F-3714-9B40-DB5393A44E81}"/>
              </a:ext>
            </a:extLst>
          </p:cNvPr>
          <p:cNvSpPr txBox="1"/>
          <p:nvPr/>
        </p:nvSpPr>
        <p:spPr>
          <a:xfrm>
            <a:off x="4002751" y="4835723"/>
            <a:ext cx="5273661" cy="307777"/>
          </a:xfrm>
          <a:prstGeom prst="rect">
            <a:avLst/>
          </a:prstGeom>
          <a:noFill/>
        </p:spPr>
        <p:txBody>
          <a:bodyPr wrap="square">
            <a:spAutoFit/>
          </a:bodyPr>
          <a:lstStyle/>
          <a:p>
            <a:r>
              <a:rPr lang="en-GB" sz="700" dirty="0">
                <a:latin typeface="Arial" panose="020B0604020202020204" pitchFamily="34" charset="0"/>
                <a:cs typeface="Arial" panose="020B0604020202020204" pitchFamily="34" charset="0"/>
              </a:rPr>
              <a:t>Dong, Y., Bakker, D. C. E., Bell, T. G., Yang, M., Landschützer, P., Hauck, J., et al. (2024). Direct observational evidence of strong CO2 uptake in the Southern Ocean. Science Advances, 10(30), eadn5781. https://doi.org/10.1126/sciadv.adn5781</a:t>
            </a:r>
          </a:p>
        </p:txBody>
      </p:sp>
      <p:pic>
        <p:nvPicPr>
          <p:cNvPr id="9" name="Picture 8">
            <a:extLst>
              <a:ext uri="{FF2B5EF4-FFF2-40B4-BE49-F238E27FC236}">
                <a16:creationId xmlns:a16="http://schemas.microsoft.com/office/drawing/2014/main" id="{69562A79-1529-B203-9C1C-BF27803B5688}"/>
              </a:ext>
            </a:extLst>
          </p:cNvPr>
          <p:cNvPicPr>
            <a:picLocks noChangeAspect="1"/>
          </p:cNvPicPr>
          <p:nvPr/>
        </p:nvPicPr>
        <p:blipFill>
          <a:blip r:embed="rId3"/>
          <a:stretch>
            <a:fillRect/>
          </a:stretch>
        </p:blipFill>
        <p:spPr>
          <a:xfrm>
            <a:off x="160255" y="2558959"/>
            <a:ext cx="4148792" cy="1982093"/>
          </a:xfrm>
          <a:prstGeom prst="rect">
            <a:avLst/>
          </a:prstGeom>
        </p:spPr>
      </p:pic>
      <p:sp>
        <p:nvSpPr>
          <p:cNvPr id="10" name="Rectangle 9">
            <a:extLst>
              <a:ext uri="{FF2B5EF4-FFF2-40B4-BE49-F238E27FC236}">
                <a16:creationId xmlns:a16="http://schemas.microsoft.com/office/drawing/2014/main" id="{C6C19FE0-0126-1EE6-10E3-18A306950579}"/>
              </a:ext>
            </a:extLst>
          </p:cNvPr>
          <p:cNvSpPr/>
          <p:nvPr/>
        </p:nvSpPr>
        <p:spPr>
          <a:xfrm>
            <a:off x="160255" y="1404384"/>
            <a:ext cx="4276834" cy="1039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 situ eddy covariance observations in the Southern Ocean were compared to a suite of fCO</a:t>
            </a:r>
            <a:r>
              <a:rPr lang="en-GB" sz="1600" baseline="-25000" dirty="0">
                <a:solidFill>
                  <a:schemeClr val="tx1"/>
                </a:solidFill>
              </a:rPr>
              <a:t>2</a:t>
            </a:r>
            <a:r>
              <a:rPr lang="en-GB" sz="1600" dirty="0">
                <a:solidFill>
                  <a:schemeClr val="tx1"/>
                </a:solidFill>
              </a:rPr>
              <a:t> observation–based and biogeochemical model CO</a:t>
            </a:r>
            <a:r>
              <a:rPr lang="en-GB" sz="1600" baseline="-25000" dirty="0">
                <a:solidFill>
                  <a:schemeClr val="tx1"/>
                </a:solidFill>
              </a:rPr>
              <a:t>2</a:t>
            </a:r>
            <a:r>
              <a:rPr lang="en-GB" sz="1600" dirty="0">
                <a:solidFill>
                  <a:schemeClr val="tx1"/>
                </a:solidFill>
              </a:rPr>
              <a:t> fluxes   </a:t>
            </a:r>
          </a:p>
        </p:txBody>
      </p:sp>
      <p:pic>
        <p:nvPicPr>
          <p:cNvPr id="13" name="Picture 12">
            <a:extLst>
              <a:ext uri="{FF2B5EF4-FFF2-40B4-BE49-F238E27FC236}">
                <a16:creationId xmlns:a16="http://schemas.microsoft.com/office/drawing/2014/main" id="{25413DF4-A573-D7CD-F1F2-4AD2558D3228}"/>
              </a:ext>
            </a:extLst>
          </p:cNvPr>
          <p:cNvPicPr>
            <a:picLocks noChangeAspect="1"/>
          </p:cNvPicPr>
          <p:nvPr/>
        </p:nvPicPr>
        <p:blipFill>
          <a:blip r:embed="rId4"/>
          <a:srcRect t="5162"/>
          <a:stretch/>
        </p:blipFill>
        <p:spPr>
          <a:xfrm>
            <a:off x="4517036" y="2632641"/>
            <a:ext cx="4626964" cy="1723720"/>
          </a:xfrm>
          <a:prstGeom prst="rect">
            <a:avLst/>
          </a:prstGeom>
        </p:spPr>
      </p:pic>
      <p:sp>
        <p:nvSpPr>
          <p:cNvPr id="16" name="Rectangle 15">
            <a:extLst>
              <a:ext uri="{FF2B5EF4-FFF2-40B4-BE49-F238E27FC236}">
                <a16:creationId xmlns:a16="http://schemas.microsoft.com/office/drawing/2014/main" id="{C2239BD1-6927-A9E9-025A-EFFFABF0FE94}"/>
              </a:ext>
            </a:extLst>
          </p:cNvPr>
          <p:cNvSpPr/>
          <p:nvPr/>
        </p:nvSpPr>
        <p:spPr>
          <a:xfrm>
            <a:off x="4671890" y="1404384"/>
            <a:ext cx="4276834" cy="1039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Subsampling the CO</a:t>
            </a:r>
            <a:r>
              <a:rPr lang="en-GB" sz="1600" baseline="-25000" dirty="0">
                <a:solidFill>
                  <a:schemeClr val="tx1"/>
                </a:solidFill>
              </a:rPr>
              <a:t>2 </a:t>
            </a:r>
            <a:r>
              <a:rPr lang="en-GB" sz="1600" dirty="0">
                <a:solidFill>
                  <a:schemeClr val="tx1"/>
                </a:solidFill>
              </a:rPr>
              <a:t>fluxes to the eddy covariance observations, better agreement was found with the observation-based CO</a:t>
            </a:r>
            <a:r>
              <a:rPr lang="en-GB" sz="1600" baseline="-25000" dirty="0">
                <a:solidFill>
                  <a:schemeClr val="tx1"/>
                </a:solidFill>
              </a:rPr>
              <a:t>2</a:t>
            </a:r>
            <a:r>
              <a:rPr lang="en-GB" sz="1600" dirty="0">
                <a:solidFill>
                  <a:schemeClr val="tx1"/>
                </a:solidFill>
              </a:rPr>
              <a:t> fluxes with temperature corrections applied</a:t>
            </a:r>
          </a:p>
        </p:txBody>
      </p:sp>
      <p:sp>
        <p:nvSpPr>
          <p:cNvPr id="17" name="Rectangle 16">
            <a:extLst>
              <a:ext uri="{FF2B5EF4-FFF2-40B4-BE49-F238E27FC236}">
                <a16:creationId xmlns:a16="http://schemas.microsoft.com/office/drawing/2014/main" id="{CC895092-BF2E-B046-04F0-C4465829DBF5}"/>
              </a:ext>
            </a:extLst>
          </p:cNvPr>
          <p:cNvSpPr/>
          <p:nvPr/>
        </p:nvSpPr>
        <p:spPr>
          <a:xfrm>
            <a:off x="6639581" y="2738501"/>
            <a:ext cx="680616" cy="13288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30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9" presetClass="emph" presetSubtype="0" grpId="1" nodeType="withEffect">
                                  <p:stCondLst>
                                    <p:cond delay="0"/>
                                  </p:stCondLst>
                                  <p:childTnLst>
                                    <p:set>
                                      <p:cBhvr>
                                        <p:cTn id="23" dur="indefinite"/>
                                        <p:tgtEl>
                                          <p:spTgt spid="10"/>
                                        </p:tgtEl>
                                        <p:attrNameLst>
                                          <p:attrName>style.opacity</p:attrName>
                                        </p:attrNameLst>
                                      </p:cBhvr>
                                      <p:to>
                                        <p:strVal val="0.5"/>
                                      </p:to>
                                    </p:set>
                                    <p:animEffect filter="image" prLst="opacity: 0.5">
                                      <p:cBhvr rctx="IE">
                                        <p:cTn id="24" dur="indefinite"/>
                                        <p:tgtEl>
                                          <p:spTgt spid="10"/>
                                        </p:tgtEl>
                                      </p:cBhvr>
                                    </p:animEffect>
                                  </p:childTnLst>
                                </p:cTn>
                              </p:par>
                              <p:par>
                                <p:cTn id="25" presetID="9" presetClass="emph" presetSubtype="0" nodeType="withEffect">
                                  <p:stCondLst>
                                    <p:cond delay="0"/>
                                  </p:stCondLst>
                                  <p:childTnLst>
                                    <p:set>
                                      <p:cBhvr>
                                        <p:cTn id="26" dur="indefinite"/>
                                        <p:tgtEl>
                                          <p:spTgt spid="9"/>
                                        </p:tgtEl>
                                        <p:attrNameLst>
                                          <p:attrName>style.opacity</p:attrName>
                                        </p:attrNameLst>
                                      </p:cBhvr>
                                      <p:to>
                                        <p:strVal val="0.5"/>
                                      </p:to>
                                    </p:set>
                                    <p:animEffect filter="image" prLst="opacity: 0.5">
                                      <p:cBhvr rctx="IE">
                                        <p:cTn id="2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B2CE-592F-7A60-6CEA-8E609FD14FD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97C766B-5562-9C7D-AF97-2D0ACC180884}"/>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7152B6DD-2650-87AE-2B91-120F4836A56D}"/>
              </a:ext>
            </a:extLst>
          </p:cNvPr>
          <p:cNvPicPr>
            <a:picLocks noChangeAspect="1"/>
          </p:cNvPicPr>
          <p:nvPr/>
        </p:nvPicPr>
        <p:blipFill>
          <a:blip r:embed="rId2"/>
          <a:srcRect l="13107" t="5607" r="10277" b="5706"/>
          <a:stretch/>
        </p:blipFill>
        <p:spPr>
          <a:xfrm>
            <a:off x="160255" y="29701"/>
            <a:ext cx="645737" cy="653290"/>
          </a:xfrm>
          <a:prstGeom prst="rect">
            <a:avLst/>
          </a:prstGeom>
        </p:spPr>
      </p:pic>
      <p:sp>
        <p:nvSpPr>
          <p:cNvPr id="8" name="Title 1">
            <a:extLst>
              <a:ext uri="{FF2B5EF4-FFF2-40B4-BE49-F238E27FC236}">
                <a16:creationId xmlns:a16="http://schemas.microsoft.com/office/drawing/2014/main" id="{3C8F20C6-682D-E092-9CDF-E2E4AAAE07EA}"/>
              </a:ext>
            </a:extLst>
          </p:cNvPr>
          <p:cNvSpPr txBox="1">
            <a:spLocks/>
          </p:cNvSpPr>
          <p:nvPr/>
        </p:nvSpPr>
        <p:spPr>
          <a:xfrm>
            <a:off x="805993" y="156951"/>
            <a:ext cx="8044998" cy="461925"/>
          </a:xfrm>
          <a:prstGeom prst="rect">
            <a:avLst/>
          </a:prstGeom>
        </p:spPr>
        <p:txBody>
          <a:bodyPr vert="horz" lIns="91440" tIns="45720" rIns="91440" bIns="45720" rtlCol="0" anchor="t">
            <a:noAutofit/>
          </a:bodyPr>
          <a:lstStyle>
            <a:lvl1pPr algn="l" defTabSz="415869" rtl="0" eaLnBrk="1" latinLnBrk="0" hangingPunct="1">
              <a:lnSpc>
                <a:spcPct val="90000"/>
              </a:lnSpc>
              <a:spcBef>
                <a:spcPct val="0"/>
              </a:spcBef>
              <a:buNone/>
              <a:defRPr sz="3002" b="0" i="0" kern="1200">
                <a:solidFill>
                  <a:srgbClr val="003C3B"/>
                </a:solidFill>
                <a:latin typeface="Outfit" pitchFamily="2" charset="0"/>
                <a:ea typeface="+mj-ea"/>
                <a:cs typeface="+mj-cs"/>
              </a:defRPr>
            </a:lvl1pPr>
          </a:lstStyle>
          <a:p>
            <a:r>
              <a:rPr lang="en-GB" sz="2400" b="1" dirty="0">
                <a:latin typeface="Arial" panose="020B0604020202020204" pitchFamily="34" charset="0"/>
                <a:cs typeface="Arial" panose="020B0604020202020204" pitchFamily="34" charset="0"/>
              </a:rPr>
              <a:t>What about the near surface salinity gradients and rain effects?</a:t>
            </a:r>
          </a:p>
        </p:txBody>
      </p:sp>
      <p:sp>
        <p:nvSpPr>
          <p:cNvPr id="9" name="Rectangle 8">
            <a:extLst>
              <a:ext uri="{FF2B5EF4-FFF2-40B4-BE49-F238E27FC236}">
                <a16:creationId xmlns:a16="http://schemas.microsoft.com/office/drawing/2014/main" id="{2C572889-F91F-1119-EC58-B05A46650F38}"/>
              </a:ext>
            </a:extLst>
          </p:cNvPr>
          <p:cNvSpPr/>
          <p:nvPr/>
        </p:nvSpPr>
        <p:spPr>
          <a:xfrm>
            <a:off x="207389" y="945521"/>
            <a:ext cx="4562574" cy="6532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From the theory (“salty” skin)</a:t>
            </a:r>
          </a:p>
          <a:p>
            <a:pPr algn="ctr"/>
            <a:r>
              <a:rPr lang="en-GB" sz="800">
                <a:solidFill>
                  <a:schemeClr val="tx1"/>
                </a:solidFill>
              </a:rPr>
              <a:t>Woolf, D. K., Land, P. E., Shutler, J. D., et al. On the calculation of air-sea fluxes of CO2 in the presence of temperature and salinity gradients. J. </a:t>
            </a:r>
            <a:r>
              <a:rPr lang="en-GB" sz="800" err="1">
                <a:solidFill>
                  <a:schemeClr val="tx1"/>
                </a:solidFill>
              </a:rPr>
              <a:t>Geophys</a:t>
            </a:r>
            <a:r>
              <a:rPr lang="en-GB" sz="800">
                <a:solidFill>
                  <a:schemeClr val="tx1"/>
                </a:solidFill>
              </a:rPr>
              <a:t>. Res.: Oceans 121, 1229–1248 (2016).</a:t>
            </a:r>
          </a:p>
        </p:txBody>
      </p:sp>
      <p:sp>
        <p:nvSpPr>
          <p:cNvPr id="11" name="Rectangle 10">
            <a:extLst>
              <a:ext uri="{FF2B5EF4-FFF2-40B4-BE49-F238E27FC236}">
                <a16:creationId xmlns:a16="http://schemas.microsoft.com/office/drawing/2014/main" id="{3575074F-F762-D9A0-56B1-C6EBFAC42A72}"/>
              </a:ext>
            </a:extLst>
          </p:cNvPr>
          <p:cNvSpPr/>
          <p:nvPr/>
        </p:nvSpPr>
        <p:spPr>
          <a:xfrm>
            <a:off x="207389" y="1722699"/>
            <a:ext cx="4562574" cy="728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From the models (“salty” skin)</a:t>
            </a:r>
          </a:p>
          <a:p>
            <a:pPr algn="ctr"/>
            <a:r>
              <a:rPr lang="en-GB" sz="800" err="1">
                <a:solidFill>
                  <a:schemeClr val="tx1"/>
                </a:solidFill>
              </a:rPr>
              <a:t>Bellenger</a:t>
            </a:r>
            <a:r>
              <a:rPr lang="en-GB" sz="800">
                <a:solidFill>
                  <a:schemeClr val="tx1"/>
                </a:solidFill>
              </a:rPr>
              <a:t>, H. et al. Sensitivity of the global ocean carbon sink to the ocean skin in a climate model. JGR Oceans 128, e2022JC019479 (2023).</a:t>
            </a:r>
          </a:p>
        </p:txBody>
      </p:sp>
      <p:sp>
        <p:nvSpPr>
          <p:cNvPr id="13" name="Rectangle 12">
            <a:extLst>
              <a:ext uri="{FF2B5EF4-FFF2-40B4-BE49-F238E27FC236}">
                <a16:creationId xmlns:a16="http://schemas.microsoft.com/office/drawing/2014/main" id="{77F6D755-9672-2A68-3D53-21119CA77FAB}"/>
              </a:ext>
            </a:extLst>
          </p:cNvPr>
          <p:cNvSpPr/>
          <p:nvPr/>
        </p:nvSpPr>
        <p:spPr>
          <a:xfrm>
            <a:off x="207389" y="3573607"/>
            <a:ext cx="4562572" cy="6532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From the models (rain)</a:t>
            </a:r>
          </a:p>
          <a:p>
            <a:pPr algn="ctr"/>
            <a:r>
              <a:rPr lang="en-GB" sz="700">
                <a:solidFill>
                  <a:schemeClr val="tx1"/>
                </a:solidFill>
              </a:rPr>
              <a:t>Parc, L., </a:t>
            </a:r>
            <a:r>
              <a:rPr lang="en-GB" sz="700" err="1">
                <a:solidFill>
                  <a:schemeClr val="tx1"/>
                </a:solidFill>
              </a:rPr>
              <a:t>Bellenger</a:t>
            </a:r>
            <a:r>
              <a:rPr lang="en-GB" sz="700">
                <a:solidFill>
                  <a:schemeClr val="tx1"/>
                </a:solidFill>
              </a:rPr>
              <a:t>, H., Bopp, L. et al. Global ocean carbon uptake enhanced by rainfall. Nat. </a:t>
            </a:r>
            <a:r>
              <a:rPr lang="en-GB" sz="700" err="1">
                <a:solidFill>
                  <a:schemeClr val="tx1"/>
                </a:solidFill>
              </a:rPr>
              <a:t>Geosci</a:t>
            </a:r>
            <a:r>
              <a:rPr lang="en-GB" sz="700">
                <a:solidFill>
                  <a:schemeClr val="tx1"/>
                </a:solidFill>
              </a:rPr>
              <a:t>. 17, 851–857 (2024). https://doi.org/10.1038/s41561-024-01517-y</a:t>
            </a:r>
          </a:p>
        </p:txBody>
      </p:sp>
      <p:sp>
        <p:nvSpPr>
          <p:cNvPr id="14" name="Rectangle 13">
            <a:extLst>
              <a:ext uri="{FF2B5EF4-FFF2-40B4-BE49-F238E27FC236}">
                <a16:creationId xmlns:a16="http://schemas.microsoft.com/office/drawing/2014/main" id="{AE71F0D9-6920-2BD2-6463-D434673A763B}"/>
              </a:ext>
            </a:extLst>
          </p:cNvPr>
          <p:cNvSpPr/>
          <p:nvPr/>
        </p:nvSpPr>
        <p:spPr>
          <a:xfrm>
            <a:off x="207388" y="2571750"/>
            <a:ext cx="4562573" cy="8808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From the observation-based analysis (rain)</a:t>
            </a:r>
          </a:p>
          <a:p>
            <a:pPr algn="ctr"/>
            <a:r>
              <a:rPr lang="en-GB" sz="700">
                <a:solidFill>
                  <a:schemeClr val="tx1"/>
                </a:solidFill>
              </a:rPr>
              <a:t>Ashton, I. G., Shutler, J. D., Land, P. E., Woolf, D. K. &amp; </a:t>
            </a:r>
            <a:r>
              <a:rPr lang="en-GB" sz="700" err="1">
                <a:solidFill>
                  <a:schemeClr val="tx1"/>
                </a:solidFill>
              </a:rPr>
              <a:t>Quartly</a:t>
            </a:r>
            <a:r>
              <a:rPr lang="en-GB" sz="700">
                <a:solidFill>
                  <a:schemeClr val="tx1"/>
                </a:solidFill>
              </a:rPr>
              <a:t>, G. D. A sensitivity analysis of the impact of rain on regional and global sea–air fluxes of CO2. </a:t>
            </a:r>
            <a:r>
              <a:rPr lang="en-GB" sz="700" err="1">
                <a:solidFill>
                  <a:schemeClr val="tx1"/>
                </a:solidFill>
              </a:rPr>
              <a:t>PLoS</a:t>
            </a:r>
            <a:r>
              <a:rPr lang="en-GB" sz="700">
                <a:solidFill>
                  <a:schemeClr val="tx1"/>
                </a:solidFill>
              </a:rPr>
              <a:t> ONE 11, e0161105 (2016).</a:t>
            </a:r>
          </a:p>
        </p:txBody>
      </p:sp>
      <p:sp>
        <p:nvSpPr>
          <p:cNvPr id="2" name="Rectangle 1">
            <a:extLst>
              <a:ext uri="{FF2B5EF4-FFF2-40B4-BE49-F238E27FC236}">
                <a16:creationId xmlns:a16="http://schemas.microsoft.com/office/drawing/2014/main" id="{DE4344CA-46D4-5668-6E82-39893F4686B6}"/>
              </a:ext>
            </a:extLst>
          </p:cNvPr>
          <p:cNvSpPr/>
          <p:nvPr/>
        </p:nvSpPr>
        <p:spPr>
          <a:xfrm>
            <a:off x="589175" y="4567287"/>
            <a:ext cx="7890235" cy="5465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The impacts of near surface layers (temperature and salinity) are not static through time and are regionally varying</a:t>
            </a:r>
          </a:p>
        </p:txBody>
      </p:sp>
      <p:sp>
        <p:nvSpPr>
          <p:cNvPr id="3" name="Rectangle 2">
            <a:extLst>
              <a:ext uri="{FF2B5EF4-FFF2-40B4-BE49-F238E27FC236}">
                <a16:creationId xmlns:a16="http://schemas.microsoft.com/office/drawing/2014/main" id="{36C0000E-E0CE-9591-3646-88D4D19BF45F}"/>
              </a:ext>
            </a:extLst>
          </p:cNvPr>
          <p:cNvSpPr/>
          <p:nvPr/>
        </p:nvSpPr>
        <p:spPr>
          <a:xfrm>
            <a:off x="4828492" y="906977"/>
            <a:ext cx="4235995" cy="730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solidFill>
                  <a:schemeClr val="tx1"/>
                </a:solidFill>
              </a:rPr>
              <a:t>Theoretical work indicated the impact of the “salty” skin on air-sea CO</a:t>
            </a:r>
            <a:r>
              <a:rPr lang="en-GB" sz="1600" baseline="-25000">
                <a:solidFill>
                  <a:schemeClr val="tx1"/>
                </a:solidFill>
              </a:rPr>
              <a:t>2</a:t>
            </a:r>
            <a:r>
              <a:rPr lang="en-GB" sz="1600">
                <a:solidFill>
                  <a:schemeClr val="tx1"/>
                </a:solidFill>
              </a:rPr>
              <a:t> fluxes</a:t>
            </a:r>
          </a:p>
        </p:txBody>
      </p:sp>
      <p:sp>
        <p:nvSpPr>
          <p:cNvPr id="6" name="Rectangle 5">
            <a:extLst>
              <a:ext uri="{FF2B5EF4-FFF2-40B4-BE49-F238E27FC236}">
                <a16:creationId xmlns:a16="http://schemas.microsoft.com/office/drawing/2014/main" id="{C52FA961-FE84-6E06-848F-799A4D10DFA4}"/>
              </a:ext>
            </a:extLst>
          </p:cNvPr>
          <p:cNvSpPr/>
          <p:nvPr/>
        </p:nvSpPr>
        <p:spPr>
          <a:xfrm>
            <a:off x="4828491" y="1721542"/>
            <a:ext cx="4235995" cy="730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Theory scaled globally using ocean models and observation-based approaches indicate a reduced CO</a:t>
            </a:r>
            <a:r>
              <a:rPr lang="en-GB" sz="1600" baseline="-25000">
                <a:solidFill>
                  <a:schemeClr val="tx1"/>
                </a:solidFill>
              </a:rPr>
              <a:t>2</a:t>
            </a:r>
            <a:r>
              <a:rPr lang="en-GB" sz="1600">
                <a:solidFill>
                  <a:schemeClr val="tx1"/>
                </a:solidFill>
              </a:rPr>
              <a:t> sink of ~0.05 Pg C yr</a:t>
            </a:r>
            <a:r>
              <a:rPr lang="en-GB" sz="1600" baseline="30000">
                <a:solidFill>
                  <a:schemeClr val="tx1"/>
                </a:solidFill>
              </a:rPr>
              <a:t>-1</a:t>
            </a:r>
          </a:p>
        </p:txBody>
      </p:sp>
      <p:sp>
        <p:nvSpPr>
          <p:cNvPr id="7" name="Rectangle 6">
            <a:extLst>
              <a:ext uri="{FF2B5EF4-FFF2-40B4-BE49-F238E27FC236}">
                <a16:creationId xmlns:a16="http://schemas.microsoft.com/office/drawing/2014/main" id="{5B8FC1DA-03E0-BF5B-0F43-8F36D4E72B10}"/>
              </a:ext>
            </a:extLst>
          </p:cNvPr>
          <p:cNvSpPr/>
          <p:nvPr/>
        </p:nvSpPr>
        <p:spPr>
          <a:xfrm>
            <a:off x="4828491" y="2646996"/>
            <a:ext cx="4235995" cy="730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Rain shown to impact the near surface salinity gradients, and directly exchange CO</a:t>
            </a:r>
            <a:r>
              <a:rPr lang="en-GB" sz="1600" baseline="-25000">
                <a:solidFill>
                  <a:schemeClr val="tx1"/>
                </a:solidFill>
              </a:rPr>
              <a:t>2</a:t>
            </a:r>
            <a:r>
              <a:rPr lang="en-GB" sz="1600">
                <a:solidFill>
                  <a:schemeClr val="tx1"/>
                </a:solidFill>
              </a:rPr>
              <a:t> into the oceans</a:t>
            </a:r>
            <a:endParaRPr lang="en-GB" sz="1600" baseline="30000">
              <a:solidFill>
                <a:schemeClr val="tx1"/>
              </a:solidFill>
            </a:endParaRPr>
          </a:p>
        </p:txBody>
      </p:sp>
      <p:sp>
        <p:nvSpPr>
          <p:cNvPr id="10" name="Rectangle 9">
            <a:extLst>
              <a:ext uri="{FF2B5EF4-FFF2-40B4-BE49-F238E27FC236}">
                <a16:creationId xmlns:a16="http://schemas.microsoft.com/office/drawing/2014/main" id="{1D7DA997-2AF6-2019-DA5F-DEB27835F162}"/>
              </a:ext>
            </a:extLst>
          </p:cNvPr>
          <p:cNvSpPr/>
          <p:nvPr/>
        </p:nvSpPr>
        <p:spPr>
          <a:xfrm>
            <a:off x="4828491" y="3535063"/>
            <a:ext cx="4235995" cy="730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These rain effects have been shown to increase the ocean CO</a:t>
            </a:r>
            <a:r>
              <a:rPr lang="en-GB" sz="1600" baseline="-25000">
                <a:solidFill>
                  <a:schemeClr val="tx1"/>
                </a:solidFill>
              </a:rPr>
              <a:t>2</a:t>
            </a:r>
            <a:r>
              <a:rPr lang="en-GB" sz="1600">
                <a:solidFill>
                  <a:schemeClr val="tx1"/>
                </a:solidFill>
              </a:rPr>
              <a:t> sink by </a:t>
            </a:r>
          </a:p>
          <a:p>
            <a:pPr algn="ctr"/>
            <a:r>
              <a:rPr lang="en-GB" sz="1600">
                <a:solidFill>
                  <a:schemeClr val="tx1"/>
                </a:solidFill>
              </a:rPr>
              <a:t>0.14 to 0.19 Pg C yr</a:t>
            </a:r>
            <a:r>
              <a:rPr lang="en-GB" sz="1600" baseline="30000">
                <a:solidFill>
                  <a:schemeClr val="tx1"/>
                </a:solidFill>
              </a:rPr>
              <a:t>-1</a:t>
            </a:r>
          </a:p>
        </p:txBody>
      </p:sp>
    </p:spTree>
    <p:extLst>
      <p:ext uri="{BB962C8B-B14F-4D97-AF65-F5344CB8AC3E}">
        <p14:creationId xmlns:p14="http://schemas.microsoft.com/office/powerpoint/2010/main" val="29228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2" grpId="0" animBg="1"/>
      <p:bldP spid="6" grpId="0" animBg="1"/>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E365-5260-8E1A-5372-F19015EAC3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572D85-C011-50D1-1EDB-5835F1CFA112}"/>
              </a:ext>
            </a:extLst>
          </p:cNvPr>
          <p:cNvPicPr>
            <a:picLocks noChangeAspect="1"/>
          </p:cNvPicPr>
          <p:nvPr/>
        </p:nvPicPr>
        <p:blipFill>
          <a:blip r:embed="rId2"/>
          <a:stretch>
            <a:fillRect/>
          </a:stretch>
        </p:blipFill>
        <p:spPr>
          <a:xfrm>
            <a:off x="126461" y="519884"/>
            <a:ext cx="4935733" cy="2649355"/>
          </a:xfrm>
          <a:prstGeom prst="rect">
            <a:avLst/>
          </a:prstGeom>
        </p:spPr>
      </p:pic>
      <p:sp>
        <p:nvSpPr>
          <p:cNvPr id="3" name="Rectangle 2">
            <a:extLst>
              <a:ext uri="{FF2B5EF4-FFF2-40B4-BE49-F238E27FC236}">
                <a16:creationId xmlns:a16="http://schemas.microsoft.com/office/drawing/2014/main" id="{25269AE9-1EF7-EBD1-2C41-A25EF87351BF}"/>
              </a:ext>
            </a:extLst>
          </p:cNvPr>
          <p:cNvSpPr/>
          <p:nvPr/>
        </p:nvSpPr>
        <p:spPr>
          <a:xfrm>
            <a:off x="1772238" y="1340440"/>
            <a:ext cx="1640264" cy="18335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D3075D8-8354-16EE-0F93-2659FDC53BE8}"/>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E0BFC13-1B81-CDDF-6839-15351B61543F}"/>
              </a:ext>
            </a:extLst>
          </p:cNvPr>
          <p:cNvPicPr>
            <a:picLocks noChangeAspect="1"/>
          </p:cNvPicPr>
          <p:nvPr/>
        </p:nvPicPr>
        <p:blipFill>
          <a:blip r:embed="rId3"/>
          <a:srcRect l="13107" t="5607" r="10277" b="5706"/>
          <a:stretch/>
        </p:blipFill>
        <p:spPr>
          <a:xfrm>
            <a:off x="160255" y="29701"/>
            <a:ext cx="645737" cy="653290"/>
          </a:xfrm>
          <a:prstGeom prst="rect">
            <a:avLst/>
          </a:prstGeom>
        </p:spPr>
      </p:pic>
      <p:sp>
        <p:nvSpPr>
          <p:cNvPr id="8" name="Title 1">
            <a:extLst>
              <a:ext uri="{FF2B5EF4-FFF2-40B4-BE49-F238E27FC236}">
                <a16:creationId xmlns:a16="http://schemas.microsoft.com/office/drawing/2014/main" id="{18676DFA-7A17-B0B4-DDCE-3169EC937A1B}"/>
              </a:ext>
            </a:extLst>
          </p:cNvPr>
          <p:cNvSpPr txBox="1">
            <a:spLocks/>
          </p:cNvSpPr>
          <p:nvPr/>
        </p:nvSpPr>
        <p:spPr>
          <a:xfrm>
            <a:off x="805993" y="156951"/>
            <a:ext cx="8044998" cy="461925"/>
          </a:xfrm>
          <a:prstGeom prst="rect">
            <a:avLst/>
          </a:prstGeom>
        </p:spPr>
        <p:txBody>
          <a:bodyPr vert="horz" lIns="91440" tIns="45720" rIns="91440" bIns="45720" rtlCol="0" anchor="t">
            <a:noAutofit/>
          </a:bodyPr>
          <a:lstStyle>
            <a:lvl1pPr algn="l" defTabSz="415869" rtl="0" eaLnBrk="1" latinLnBrk="0" hangingPunct="1">
              <a:lnSpc>
                <a:spcPct val="90000"/>
              </a:lnSpc>
              <a:spcBef>
                <a:spcPct val="0"/>
              </a:spcBef>
              <a:buNone/>
              <a:defRPr sz="3002" b="0" i="0" kern="1200">
                <a:solidFill>
                  <a:srgbClr val="003C3B"/>
                </a:solidFill>
                <a:latin typeface="Outfit" pitchFamily="2" charset="0"/>
                <a:ea typeface="+mj-ea"/>
                <a:cs typeface="+mj-cs"/>
              </a:defRPr>
            </a:lvl1pPr>
          </a:lstStyle>
          <a:p>
            <a:r>
              <a:rPr lang="en-GB" sz="2400" b="1" dirty="0">
                <a:latin typeface="Arial" panose="020B0604020202020204" pitchFamily="34" charset="0"/>
                <a:cs typeface="Arial" panose="020B0604020202020204" pitchFamily="34" charset="0"/>
              </a:rPr>
              <a:t>Returning to the “artificial” temperature gradients…</a:t>
            </a:r>
          </a:p>
        </p:txBody>
      </p:sp>
      <p:pic>
        <p:nvPicPr>
          <p:cNvPr id="6" name="Picture 5" descr="A logo with a blue circle and a black background&#10;&#10;Description automatically generated">
            <a:extLst>
              <a:ext uri="{FF2B5EF4-FFF2-40B4-BE49-F238E27FC236}">
                <a16:creationId xmlns:a16="http://schemas.microsoft.com/office/drawing/2014/main" id="{236E1C7A-2246-0CFC-CD77-D94C53BD7A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681" y="4448031"/>
            <a:ext cx="657113" cy="665768"/>
          </a:xfrm>
          <a:prstGeom prst="rect">
            <a:avLst/>
          </a:prstGeom>
        </p:spPr>
      </p:pic>
      <p:pic>
        <p:nvPicPr>
          <p:cNvPr id="7" name="Picture 6">
            <a:extLst>
              <a:ext uri="{FF2B5EF4-FFF2-40B4-BE49-F238E27FC236}">
                <a16:creationId xmlns:a16="http://schemas.microsoft.com/office/drawing/2014/main" id="{4B9C1D9E-53D7-D9BA-EF81-20424B526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96789"/>
            <a:ext cx="1325668" cy="517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logo&#10;&#10;Description automatically generated">
            <a:extLst>
              <a:ext uri="{FF2B5EF4-FFF2-40B4-BE49-F238E27FC236}">
                <a16:creationId xmlns:a16="http://schemas.microsoft.com/office/drawing/2014/main" id="{FB2C37E1-8071-0737-118B-69A601C5012B}"/>
              </a:ext>
            </a:extLst>
          </p:cNvPr>
          <p:cNvPicPr>
            <a:picLocks noChangeAspect="1"/>
          </p:cNvPicPr>
          <p:nvPr/>
        </p:nvPicPr>
        <p:blipFill>
          <a:blip r:embed="rId6" cstate="print">
            <a:extLst>
              <a:ext uri="{28A0092B-C50C-407E-A947-70E740481C1C}">
                <a14:useLocalDpi xmlns:a14="http://schemas.microsoft.com/office/drawing/2010/main" val="0"/>
              </a:ext>
            </a:extLst>
          </a:blip>
          <a:srcRect l="9234" t="12196" r="24627" b="23267"/>
          <a:stretch/>
        </p:blipFill>
        <p:spPr>
          <a:xfrm>
            <a:off x="2251231" y="4477732"/>
            <a:ext cx="682279" cy="665768"/>
          </a:xfrm>
          <a:prstGeom prst="rect">
            <a:avLst/>
          </a:prstGeom>
        </p:spPr>
      </p:pic>
      <p:sp>
        <p:nvSpPr>
          <p:cNvPr id="10" name="Rectangle 9">
            <a:extLst>
              <a:ext uri="{FF2B5EF4-FFF2-40B4-BE49-F238E27FC236}">
                <a16:creationId xmlns:a16="http://schemas.microsoft.com/office/drawing/2014/main" id="{1910CC81-4424-A59B-E96B-5701726A4D24}"/>
              </a:ext>
            </a:extLst>
          </p:cNvPr>
          <p:cNvSpPr/>
          <p:nvPr/>
        </p:nvSpPr>
        <p:spPr>
          <a:xfrm>
            <a:off x="4892511" y="682992"/>
            <a:ext cx="4125028" cy="25045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The artificial gradients includes many components:</a:t>
            </a:r>
          </a:p>
          <a:p>
            <a:pPr marL="285750" indent="-285750" algn="ctr">
              <a:buFont typeface="Arial" panose="020B0604020202020204" pitchFamily="34" charset="0"/>
              <a:buChar char="•"/>
            </a:pPr>
            <a:r>
              <a:rPr lang="en-GB">
                <a:solidFill>
                  <a:schemeClr val="tx1"/>
                </a:solidFill>
              </a:rPr>
              <a:t>Not all ships measure at the same depth</a:t>
            </a:r>
            <a:endParaRPr lang="en-GB">
              <a:solidFill>
                <a:schemeClr val="tx1"/>
              </a:solidFill>
              <a:cs typeface="Arial"/>
            </a:endParaRPr>
          </a:p>
          <a:p>
            <a:pPr marL="285750" indent="-285750" algn="ctr">
              <a:buFont typeface="Arial" panose="020B0604020202020204" pitchFamily="34" charset="0"/>
              <a:buChar char="•"/>
            </a:pPr>
            <a:r>
              <a:rPr lang="en-GB">
                <a:solidFill>
                  <a:schemeClr val="tx1"/>
                </a:solidFill>
              </a:rPr>
              <a:t>Warming of seawater in the ship before measurement is taken</a:t>
            </a:r>
            <a:endParaRPr lang="en-GB">
              <a:solidFill>
                <a:schemeClr val="tx1"/>
              </a:solidFill>
              <a:cs typeface="Arial"/>
            </a:endParaRPr>
          </a:p>
          <a:p>
            <a:pPr marL="285750" indent="-285750" algn="ctr">
              <a:buFont typeface="Arial" panose="020B0604020202020204" pitchFamily="34" charset="0"/>
              <a:buChar char="•"/>
            </a:pPr>
            <a:r>
              <a:rPr lang="en-GB">
                <a:solidFill>
                  <a:schemeClr val="tx1"/>
                </a:solidFill>
              </a:rPr>
              <a:t>Mis-calibrated temperature sensors</a:t>
            </a:r>
            <a:endParaRPr lang="en-GB">
              <a:solidFill>
                <a:schemeClr val="tx1"/>
              </a:solidFill>
              <a:cs typeface="Arial"/>
            </a:endParaRPr>
          </a:p>
          <a:p>
            <a:pPr algn="ctr"/>
            <a:r>
              <a:rPr lang="en-GB" b="1" i="1">
                <a:solidFill>
                  <a:schemeClr val="tx1"/>
                </a:solidFill>
              </a:rPr>
              <a:t>Results in a bias within the SOCAT observations</a:t>
            </a:r>
            <a:endParaRPr lang="en-GB" b="1" i="1">
              <a:solidFill>
                <a:schemeClr val="tx1"/>
              </a:solidFill>
              <a:cs typeface="Arial"/>
            </a:endParaRPr>
          </a:p>
        </p:txBody>
      </p:sp>
      <p:sp>
        <p:nvSpPr>
          <p:cNvPr id="11" name="Rectangle 10">
            <a:extLst>
              <a:ext uri="{FF2B5EF4-FFF2-40B4-BE49-F238E27FC236}">
                <a16:creationId xmlns:a16="http://schemas.microsoft.com/office/drawing/2014/main" id="{4B095D0A-E5D7-2650-A3C5-B68999804B4E}"/>
              </a:ext>
            </a:extLst>
          </p:cNvPr>
          <p:cNvSpPr/>
          <p:nvPr/>
        </p:nvSpPr>
        <p:spPr>
          <a:xfrm>
            <a:off x="3003029" y="4192249"/>
            <a:ext cx="6082135" cy="867337"/>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Correcting the fCO</a:t>
            </a:r>
            <a:r>
              <a:rPr lang="en-GB" baseline="-25000" dirty="0">
                <a:solidFill>
                  <a:schemeClr val="tx1"/>
                </a:solidFill>
              </a:rPr>
              <a:t>2 (</a:t>
            </a:r>
            <a:r>
              <a:rPr lang="en-GB" baseline="-25000" dirty="0" err="1">
                <a:solidFill>
                  <a:schemeClr val="tx1"/>
                </a:solidFill>
              </a:rPr>
              <a:t>sw</a:t>
            </a:r>
            <a:r>
              <a:rPr lang="en-GB" baseline="-25000" dirty="0">
                <a:solidFill>
                  <a:schemeClr val="tx1"/>
                </a:solidFill>
              </a:rPr>
              <a:t>)</a:t>
            </a:r>
            <a:r>
              <a:rPr lang="en-GB" dirty="0">
                <a:solidFill>
                  <a:schemeClr val="tx1"/>
                </a:solidFill>
              </a:rPr>
              <a:t> observations to a consistent temperature dataset at a depth representative for air-sea CO</a:t>
            </a:r>
            <a:r>
              <a:rPr lang="en-GB" baseline="-25000" dirty="0">
                <a:solidFill>
                  <a:schemeClr val="tx1"/>
                </a:solidFill>
              </a:rPr>
              <a:t>2</a:t>
            </a:r>
            <a:r>
              <a:rPr lang="en-GB" dirty="0">
                <a:solidFill>
                  <a:schemeClr val="tx1"/>
                </a:solidFill>
              </a:rPr>
              <a:t> exchange can correct these artificial gradients</a:t>
            </a:r>
          </a:p>
        </p:txBody>
      </p:sp>
      <p:sp>
        <p:nvSpPr>
          <p:cNvPr id="14" name="Rectangle 13">
            <a:extLst>
              <a:ext uri="{FF2B5EF4-FFF2-40B4-BE49-F238E27FC236}">
                <a16:creationId xmlns:a16="http://schemas.microsoft.com/office/drawing/2014/main" id="{D8E17A34-9965-6D47-D225-969A49D0A8A7}"/>
              </a:ext>
            </a:extLst>
          </p:cNvPr>
          <p:cNvSpPr/>
          <p:nvPr/>
        </p:nvSpPr>
        <p:spPr>
          <a:xfrm>
            <a:off x="209862" y="3265235"/>
            <a:ext cx="8807677" cy="7121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Artificial warm bias in SOCAT well known, but the magnitude depends on the method used to assess it</a:t>
            </a:r>
          </a:p>
          <a:p>
            <a:pPr algn="ctr"/>
            <a:r>
              <a:rPr lang="en-GB" sz="1200" dirty="0">
                <a:solidFill>
                  <a:schemeClr val="tx1"/>
                </a:solidFill>
              </a:rPr>
              <a:t>0.09 K - </a:t>
            </a:r>
            <a:r>
              <a:rPr lang="en-GB" sz="1200" dirty="0" err="1">
                <a:solidFill>
                  <a:schemeClr val="tx1"/>
                </a:solidFill>
              </a:rPr>
              <a:t>Goddijn</a:t>
            </a:r>
            <a:r>
              <a:rPr lang="en-GB" sz="1200" dirty="0">
                <a:solidFill>
                  <a:schemeClr val="tx1"/>
                </a:solidFill>
              </a:rPr>
              <a:t>-Murphy et al. (2015) satellite | 0.02K – Dong et al. (2022) drifters</a:t>
            </a:r>
          </a:p>
        </p:txBody>
      </p:sp>
      <p:cxnSp>
        <p:nvCxnSpPr>
          <p:cNvPr id="15" name="Straight Arrow Connector 14">
            <a:extLst>
              <a:ext uri="{FF2B5EF4-FFF2-40B4-BE49-F238E27FC236}">
                <a16:creationId xmlns:a16="http://schemas.microsoft.com/office/drawing/2014/main" id="{98E31257-CA89-DC65-8392-78B6132E4310}"/>
              </a:ext>
            </a:extLst>
          </p:cNvPr>
          <p:cNvCxnSpPr>
            <a:cxnSpLocks/>
          </p:cNvCxnSpPr>
          <p:nvPr/>
        </p:nvCxnSpPr>
        <p:spPr>
          <a:xfrm>
            <a:off x="7735677" y="3847813"/>
            <a:ext cx="0" cy="46636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0BD6B74-13A1-A311-6366-359DAA6E48E0}"/>
              </a:ext>
            </a:extLst>
          </p:cNvPr>
          <p:cNvCxnSpPr>
            <a:cxnSpLocks/>
          </p:cNvCxnSpPr>
          <p:nvPr/>
        </p:nvCxnSpPr>
        <p:spPr>
          <a:xfrm>
            <a:off x="5185828" y="2880277"/>
            <a:ext cx="0" cy="46636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03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F079B-9E22-022D-C910-55ACE5586C4D}"/>
            </a:ext>
          </a:extLst>
        </p:cNvPr>
        <p:cNvGrpSpPr/>
        <p:nvPr/>
      </p:nvGrpSpPr>
      <p:grpSpPr>
        <a:xfrm>
          <a:off x="0" y="0"/>
          <a:ext cx="0" cy="0"/>
          <a:chOff x="0" y="0"/>
          <a:chExt cx="0" cy="0"/>
        </a:xfrm>
      </p:grpSpPr>
      <p:pic>
        <p:nvPicPr>
          <p:cNvPr id="10" name="Picture 9" descr="A graph of a number of numbers and a number of objects&#10;&#10;AI-generated content may be incorrect.">
            <a:extLst>
              <a:ext uri="{FF2B5EF4-FFF2-40B4-BE49-F238E27FC236}">
                <a16:creationId xmlns:a16="http://schemas.microsoft.com/office/drawing/2014/main" id="{62810180-F7F8-A5B5-9D0D-B550E8D28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9116" y="1460314"/>
            <a:ext cx="3300560" cy="3300560"/>
          </a:xfrm>
          <a:prstGeom prst="rect">
            <a:avLst/>
          </a:prstGeom>
        </p:spPr>
      </p:pic>
      <p:sp>
        <p:nvSpPr>
          <p:cNvPr id="5" name="Rectangle 4">
            <a:extLst>
              <a:ext uri="{FF2B5EF4-FFF2-40B4-BE49-F238E27FC236}">
                <a16:creationId xmlns:a16="http://schemas.microsoft.com/office/drawing/2014/main" id="{913D7757-EDB5-EC68-B35A-1171369B1E52}"/>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77CB8D0-6AAF-9180-2088-296C68F52226}"/>
              </a:ext>
            </a:extLst>
          </p:cNvPr>
          <p:cNvPicPr>
            <a:picLocks noChangeAspect="1"/>
          </p:cNvPicPr>
          <p:nvPr/>
        </p:nvPicPr>
        <p:blipFill>
          <a:blip r:embed="rId3"/>
          <a:srcRect l="13107" t="5607" r="10277" b="5706"/>
          <a:stretch/>
        </p:blipFill>
        <p:spPr>
          <a:xfrm>
            <a:off x="160255" y="29701"/>
            <a:ext cx="645737" cy="653290"/>
          </a:xfrm>
          <a:prstGeom prst="rect">
            <a:avLst/>
          </a:prstGeom>
        </p:spPr>
      </p:pic>
      <p:sp>
        <p:nvSpPr>
          <p:cNvPr id="8" name="Title 1">
            <a:extLst>
              <a:ext uri="{FF2B5EF4-FFF2-40B4-BE49-F238E27FC236}">
                <a16:creationId xmlns:a16="http://schemas.microsoft.com/office/drawing/2014/main" id="{E3B6D24B-2BF4-A371-441B-C37F90504389}"/>
              </a:ext>
            </a:extLst>
          </p:cNvPr>
          <p:cNvSpPr txBox="1">
            <a:spLocks/>
          </p:cNvSpPr>
          <p:nvPr/>
        </p:nvSpPr>
        <p:spPr>
          <a:xfrm>
            <a:off x="805993" y="156951"/>
            <a:ext cx="8044998" cy="461925"/>
          </a:xfrm>
          <a:prstGeom prst="rect">
            <a:avLst/>
          </a:prstGeom>
        </p:spPr>
        <p:txBody>
          <a:bodyPr vert="horz" lIns="91440" tIns="45720" rIns="91440" bIns="45720" rtlCol="0" anchor="t">
            <a:noAutofit/>
          </a:bodyPr>
          <a:lstStyle>
            <a:lvl1pPr algn="l" defTabSz="415869" rtl="0" eaLnBrk="1" latinLnBrk="0" hangingPunct="1">
              <a:lnSpc>
                <a:spcPct val="90000"/>
              </a:lnSpc>
              <a:spcBef>
                <a:spcPct val="0"/>
              </a:spcBef>
              <a:buNone/>
              <a:defRPr sz="3002" b="0" i="0" kern="1200">
                <a:solidFill>
                  <a:srgbClr val="003C3B"/>
                </a:solidFill>
                <a:latin typeface="Outfit" pitchFamily="2" charset="0"/>
                <a:ea typeface="+mj-ea"/>
                <a:cs typeface="+mj-cs"/>
              </a:defRPr>
            </a:lvl1pPr>
          </a:lstStyle>
          <a:p>
            <a:r>
              <a:rPr lang="en-GB" sz="2400" b="1" dirty="0">
                <a:latin typeface="Arial" panose="020B0604020202020204" pitchFamily="34" charset="0"/>
                <a:cs typeface="Arial" panose="020B0604020202020204" pitchFamily="34" charset="0"/>
              </a:rPr>
              <a:t>Returning to the “artificial” temperature gradients…</a:t>
            </a:r>
          </a:p>
        </p:txBody>
      </p:sp>
      <p:pic>
        <p:nvPicPr>
          <p:cNvPr id="6" name="Picture 5" descr="A logo with a blue circle and a black background&#10;&#10;Description automatically generated">
            <a:extLst>
              <a:ext uri="{FF2B5EF4-FFF2-40B4-BE49-F238E27FC236}">
                <a16:creationId xmlns:a16="http://schemas.microsoft.com/office/drawing/2014/main" id="{3C215734-54C2-ED33-09A3-312ED07BB3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682" y="4477732"/>
            <a:ext cx="657113" cy="665768"/>
          </a:xfrm>
          <a:prstGeom prst="rect">
            <a:avLst/>
          </a:prstGeom>
        </p:spPr>
      </p:pic>
      <p:pic>
        <p:nvPicPr>
          <p:cNvPr id="7" name="Picture 6">
            <a:extLst>
              <a:ext uri="{FF2B5EF4-FFF2-40B4-BE49-F238E27FC236}">
                <a16:creationId xmlns:a16="http://schemas.microsoft.com/office/drawing/2014/main" id="{E448078D-9DB3-DA17-9F9E-C35762F28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96789"/>
            <a:ext cx="1325668" cy="517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logo&#10;&#10;Description automatically generated">
            <a:extLst>
              <a:ext uri="{FF2B5EF4-FFF2-40B4-BE49-F238E27FC236}">
                <a16:creationId xmlns:a16="http://schemas.microsoft.com/office/drawing/2014/main" id="{ACC82875-B582-7DA5-FFE2-CCD4D96DC46A}"/>
              </a:ext>
            </a:extLst>
          </p:cNvPr>
          <p:cNvPicPr>
            <a:picLocks noChangeAspect="1"/>
          </p:cNvPicPr>
          <p:nvPr/>
        </p:nvPicPr>
        <p:blipFill>
          <a:blip r:embed="rId6" cstate="print">
            <a:extLst>
              <a:ext uri="{28A0092B-C50C-407E-A947-70E740481C1C}">
                <a14:useLocalDpi xmlns:a14="http://schemas.microsoft.com/office/drawing/2010/main" val="0"/>
              </a:ext>
            </a:extLst>
          </a:blip>
          <a:srcRect l="9234" t="12196" r="24627" b="23267"/>
          <a:stretch/>
        </p:blipFill>
        <p:spPr>
          <a:xfrm>
            <a:off x="2251231" y="4477732"/>
            <a:ext cx="682279" cy="665768"/>
          </a:xfrm>
          <a:prstGeom prst="rect">
            <a:avLst/>
          </a:prstGeom>
        </p:spPr>
      </p:pic>
      <p:sp>
        <p:nvSpPr>
          <p:cNvPr id="11" name="Rectangle 10">
            <a:extLst>
              <a:ext uri="{FF2B5EF4-FFF2-40B4-BE49-F238E27FC236}">
                <a16:creationId xmlns:a16="http://schemas.microsoft.com/office/drawing/2014/main" id="{EFA472E0-EAE6-09FB-7D58-5FA8D4BED40A}"/>
              </a:ext>
            </a:extLst>
          </p:cNvPr>
          <p:cNvSpPr/>
          <p:nvPr/>
        </p:nvSpPr>
        <p:spPr>
          <a:xfrm>
            <a:off x="193249" y="758858"/>
            <a:ext cx="3388937" cy="1084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Matching the SOCAT observations to a satellite temperature climate data record</a:t>
            </a:r>
          </a:p>
        </p:txBody>
      </p:sp>
      <p:sp>
        <p:nvSpPr>
          <p:cNvPr id="12" name="Rectangle 11">
            <a:extLst>
              <a:ext uri="{FF2B5EF4-FFF2-40B4-BE49-F238E27FC236}">
                <a16:creationId xmlns:a16="http://schemas.microsoft.com/office/drawing/2014/main" id="{C005331F-1AD2-84BC-FF6B-EB80CF558C3B}"/>
              </a:ext>
            </a:extLst>
          </p:cNvPr>
          <p:cNvSpPr/>
          <p:nvPr/>
        </p:nvSpPr>
        <p:spPr>
          <a:xfrm>
            <a:off x="188536" y="1903394"/>
            <a:ext cx="3393650" cy="11320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These data are routinely produced, and published using monthly 1 degree temperature</a:t>
            </a:r>
          </a:p>
          <a:p>
            <a:pPr algn="ctr"/>
            <a:r>
              <a:rPr lang="en-GB" sz="1100">
                <a:solidFill>
                  <a:schemeClr val="tx1"/>
                </a:solidFill>
              </a:rPr>
              <a:t>(Ford et al. 2024; Ford et al. 2023; etc…)</a:t>
            </a:r>
          </a:p>
        </p:txBody>
      </p:sp>
      <p:sp>
        <p:nvSpPr>
          <p:cNvPr id="13" name="Rectangle 12">
            <a:extLst>
              <a:ext uri="{FF2B5EF4-FFF2-40B4-BE49-F238E27FC236}">
                <a16:creationId xmlns:a16="http://schemas.microsoft.com/office/drawing/2014/main" id="{9C33EA47-C0A0-A257-C198-7171BC013DCB}"/>
              </a:ext>
            </a:extLst>
          </p:cNvPr>
          <p:cNvSpPr/>
          <p:nvPr/>
        </p:nvSpPr>
        <p:spPr>
          <a:xfrm>
            <a:off x="188536" y="3095885"/>
            <a:ext cx="3393650" cy="10840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Recent work has begun evaluating matching these to daily full resolution temperature records</a:t>
            </a:r>
          </a:p>
        </p:txBody>
      </p:sp>
      <p:cxnSp>
        <p:nvCxnSpPr>
          <p:cNvPr id="17" name="Straight Arrow Connector 16">
            <a:extLst>
              <a:ext uri="{FF2B5EF4-FFF2-40B4-BE49-F238E27FC236}">
                <a16:creationId xmlns:a16="http://schemas.microsoft.com/office/drawing/2014/main" id="{EE652132-8B63-C530-397F-AC3CC4E592F3}"/>
              </a:ext>
            </a:extLst>
          </p:cNvPr>
          <p:cNvCxnSpPr>
            <a:cxnSpLocks/>
          </p:cNvCxnSpPr>
          <p:nvPr/>
        </p:nvCxnSpPr>
        <p:spPr>
          <a:xfrm>
            <a:off x="7409467" y="1716242"/>
            <a:ext cx="2356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3401C8A-62B4-D8FC-177A-6556BBA4AF7C}"/>
              </a:ext>
            </a:extLst>
          </p:cNvPr>
          <p:cNvSpPr/>
          <p:nvPr/>
        </p:nvSpPr>
        <p:spPr>
          <a:xfrm>
            <a:off x="3662313" y="713981"/>
            <a:ext cx="5349711" cy="7217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Initial analysis conducted on European Space Agency Climate Change Initiative SST record</a:t>
            </a:r>
          </a:p>
          <a:p>
            <a:pPr algn="ctr"/>
            <a:r>
              <a:rPr lang="en-GB" sz="1200" dirty="0">
                <a:solidFill>
                  <a:schemeClr val="tx1"/>
                </a:solidFill>
              </a:rPr>
              <a:t>(with a ~0.04K cool bias removed with respect to surface SST drifters)</a:t>
            </a:r>
          </a:p>
        </p:txBody>
      </p:sp>
      <p:sp>
        <p:nvSpPr>
          <p:cNvPr id="20" name="Rectangle 19">
            <a:extLst>
              <a:ext uri="{FF2B5EF4-FFF2-40B4-BE49-F238E27FC236}">
                <a16:creationId xmlns:a16="http://schemas.microsoft.com/office/drawing/2014/main" id="{632B0D8B-6627-22AA-6214-B65F286DF61E}"/>
              </a:ext>
            </a:extLst>
          </p:cNvPr>
          <p:cNvSpPr/>
          <p:nvPr/>
        </p:nvSpPr>
        <p:spPr>
          <a:xfrm>
            <a:off x="7645137" y="1581127"/>
            <a:ext cx="1432875" cy="422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Monthly 1 degree</a:t>
            </a:r>
          </a:p>
        </p:txBody>
      </p:sp>
      <p:sp>
        <p:nvSpPr>
          <p:cNvPr id="21" name="Rectangle 20">
            <a:extLst>
              <a:ext uri="{FF2B5EF4-FFF2-40B4-BE49-F238E27FC236}">
                <a16:creationId xmlns:a16="http://schemas.microsoft.com/office/drawing/2014/main" id="{EFE33124-9A46-F745-5F89-11BE45B42B25}"/>
              </a:ext>
            </a:extLst>
          </p:cNvPr>
          <p:cNvSpPr/>
          <p:nvPr/>
        </p:nvSpPr>
        <p:spPr>
          <a:xfrm>
            <a:off x="7645136" y="2042570"/>
            <a:ext cx="1432875" cy="422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Daily ~4km</a:t>
            </a:r>
          </a:p>
        </p:txBody>
      </p:sp>
      <p:cxnSp>
        <p:nvCxnSpPr>
          <p:cNvPr id="22" name="Straight Arrow Connector 21">
            <a:extLst>
              <a:ext uri="{FF2B5EF4-FFF2-40B4-BE49-F238E27FC236}">
                <a16:creationId xmlns:a16="http://schemas.microsoft.com/office/drawing/2014/main" id="{1291AEF0-387F-618D-449B-169B73B50C42}"/>
              </a:ext>
            </a:extLst>
          </p:cNvPr>
          <p:cNvCxnSpPr>
            <a:cxnSpLocks/>
          </p:cNvCxnSpPr>
          <p:nvPr/>
        </p:nvCxnSpPr>
        <p:spPr>
          <a:xfrm>
            <a:off x="7242922" y="1888847"/>
            <a:ext cx="402213" cy="3538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4F9D2B9-6413-9F90-58EC-A5C05E289A05}"/>
              </a:ext>
            </a:extLst>
          </p:cNvPr>
          <p:cNvSpPr/>
          <p:nvPr/>
        </p:nvSpPr>
        <p:spPr>
          <a:xfrm>
            <a:off x="6622329" y="2983556"/>
            <a:ext cx="2455682" cy="1060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 warm bias in SOCAT appears present on order of ~0.1 ºC</a:t>
            </a:r>
          </a:p>
        </p:txBody>
      </p:sp>
      <p:sp>
        <p:nvSpPr>
          <p:cNvPr id="2" name="TextBox 1">
            <a:extLst>
              <a:ext uri="{FF2B5EF4-FFF2-40B4-BE49-F238E27FC236}">
                <a16:creationId xmlns:a16="http://schemas.microsoft.com/office/drawing/2014/main" id="{880D7D20-9EB8-9633-11C2-F1BF45E53030}"/>
              </a:ext>
            </a:extLst>
          </p:cNvPr>
          <p:cNvSpPr txBox="1"/>
          <p:nvPr/>
        </p:nvSpPr>
        <p:spPr>
          <a:xfrm>
            <a:off x="2933510" y="4710323"/>
            <a:ext cx="6346595" cy="461665"/>
          </a:xfrm>
          <a:prstGeom prst="rect">
            <a:avLst/>
          </a:prstGeom>
          <a:noFill/>
        </p:spPr>
        <p:txBody>
          <a:bodyPr wrap="square" rtlCol="0">
            <a:spAutoFit/>
          </a:bodyPr>
          <a:lstStyle/>
          <a:p>
            <a:r>
              <a:rPr lang="en-GB" sz="600"/>
              <a:t>Daniel J. Ford, Jamie D. Shutler, et al. (2024). Reanalysed (depth and temperature consistent) surface ocean CO₂ atlas (SOCAT) version 2024 (v1.1) (v1.1) [Data set]. </a:t>
            </a:r>
            <a:r>
              <a:rPr lang="en-GB" sz="600" err="1"/>
              <a:t>Zenodo</a:t>
            </a:r>
            <a:r>
              <a:rPr lang="en-GB" sz="600"/>
              <a:t>. https://doi.org/10.5281/zenodo.13284017</a:t>
            </a:r>
          </a:p>
          <a:p>
            <a:r>
              <a:rPr lang="en-GB" sz="600"/>
              <a:t>Ford, D. J., Sims, R. P., Shutler, J. D., et al. (2023). Reanalysed (depth and temperature consistent) surface ocean CO₂ atlas (SOCAT) version 2023 (Version 2023-0) [Data set]. </a:t>
            </a:r>
            <a:r>
              <a:rPr lang="en-GB" sz="600" err="1"/>
              <a:t>Zenodo</a:t>
            </a:r>
            <a:r>
              <a:rPr lang="en-GB" sz="600"/>
              <a:t>. https://doi.org/10.5281/ZENODO.8229316</a:t>
            </a:r>
          </a:p>
        </p:txBody>
      </p:sp>
    </p:spTree>
    <p:extLst>
      <p:ext uri="{BB962C8B-B14F-4D97-AF65-F5344CB8AC3E}">
        <p14:creationId xmlns:p14="http://schemas.microsoft.com/office/powerpoint/2010/main" val="34164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0" grpId="0" animBg="1"/>
      <p:bldP spid="21"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5272F-F90A-E5C1-7529-D8F51D181E4B}"/>
            </a:ext>
          </a:extLst>
        </p:cNvPr>
        <p:cNvGrpSpPr/>
        <p:nvPr/>
      </p:nvGrpSpPr>
      <p:grpSpPr>
        <a:xfrm>
          <a:off x="0" y="0"/>
          <a:ext cx="0" cy="0"/>
          <a:chOff x="0" y="0"/>
          <a:chExt cx="0" cy="0"/>
        </a:xfrm>
      </p:grpSpPr>
      <p:pic>
        <p:nvPicPr>
          <p:cNvPr id="15" name="Picture 14" descr="A graph with red and blue lines&#10;&#10;AI-generated content may be incorrect.">
            <a:extLst>
              <a:ext uri="{FF2B5EF4-FFF2-40B4-BE49-F238E27FC236}">
                <a16:creationId xmlns:a16="http://schemas.microsoft.com/office/drawing/2014/main" id="{823161BA-47B9-AE4C-3127-8772CA3C1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513" y="978623"/>
            <a:ext cx="4247786" cy="3185840"/>
          </a:xfrm>
          <a:prstGeom prst="rect">
            <a:avLst/>
          </a:prstGeom>
        </p:spPr>
      </p:pic>
      <p:pic>
        <p:nvPicPr>
          <p:cNvPr id="16" name="Picture 15" descr="A graph of a graph of daily and daily&#10;&#10;AI-generated content may be incorrect.">
            <a:extLst>
              <a:ext uri="{FF2B5EF4-FFF2-40B4-BE49-F238E27FC236}">
                <a16:creationId xmlns:a16="http://schemas.microsoft.com/office/drawing/2014/main" id="{E93B2D8B-C598-3800-728F-756A74236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60" y="1428907"/>
            <a:ext cx="4239173" cy="2967421"/>
          </a:xfrm>
          <a:prstGeom prst="rect">
            <a:avLst/>
          </a:prstGeom>
        </p:spPr>
      </p:pic>
      <p:sp>
        <p:nvSpPr>
          <p:cNvPr id="5" name="Rectangle 4">
            <a:extLst>
              <a:ext uri="{FF2B5EF4-FFF2-40B4-BE49-F238E27FC236}">
                <a16:creationId xmlns:a16="http://schemas.microsoft.com/office/drawing/2014/main" id="{06886A90-513D-D4D3-8FCF-223989BB59FC}"/>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8AF2CB9-97CB-1119-49FA-BFB20CF8192F}"/>
              </a:ext>
            </a:extLst>
          </p:cNvPr>
          <p:cNvPicPr>
            <a:picLocks noChangeAspect="1"/>
          </p:cNvPicPr>
          <p:nvPr/>
        </p:nvPicPr>
        <p:blipFill>
          <a:blip r:embed="rId4"/>
          <a:srcRect l="13107" t="5607" r="10277" b="5706"/>
          <a:stretch/>
        </p:blipFill>
        <p:spPr>
          <a:xfrm>
            <a:off x="160255" y="29701"/>
            <a:ext cx="645737" cy="653290"/>
          </a:xfrm>
          <a:prstGeom prst="rect">
            <a:avLst/>
          </a:prstGeom>
        </p:spPr>
      </p:pic>
      <p:sp>
        <p:nvSpPr>
          <p:cNvPr id="8" name="Title 1">
            <a:extLst>
              <a:ext uri="{FF2B5EF4-FFF2-40B4-BE49-F238E27FC236}">
                <a16:creationId xmlns:a16="http://schemas.microsoft.com/office/drawing/2014/main" id="{6DDA015B-8560-2BCB-FFEC-B4420C8DA865}"/>
              </a:ext>
            </a:extLst>
          </p:cNvPr>
          <p:cNvSpPr txBox="1">
            <a:spLocks/>
          </p:cNvSpPr>
          <p:nvPr/>
        </p:nvSpPr>
        <p:spPr>
          <a:xfrm>
            <a:off x="805993" y="156951"/>
            <a:ext cx="8044998" cy="461925"/>
          </a:xfrm>
          <a:prstGeom prst="rect">
            <a:avLst/>
          </a:prstGeom>
        </p:spPr>
        <p:txBody>
          <a:bodyPr vert="horz" lIns="91440" tIns="45720" rIns="91440" bIns="45720" rtlCol="0" anchor="t">
            <a:noAutofit/>
          </a:bodyPr>
          <a:lstStyle>
            <a:lvl1pPr algn="l" defTabSz="415869" rtl="0" eaLnBrk="1" latinLnBrk="0" hangingPunct="1">
              <a:lnSpc>
                <a:spcPct val="90000"/>
              </a:lnSpc>
              <a:spcBef>
                <a:spcPct val="0"/>
              </a:spcBef>
              <a:buNone/>
              <a:defRPr sz="3002" b="0" i="0" kern="1200">
                <a:solidFill>
                  <a:srgbClr val="003C3B"/>
                </a:solidFill>
                <a:latin typeface="Outfit" pitchFamily="2" charset="0"/>
                <a:ea typeface="+mj-ea"/>
                <a:cs typeface="+mj-cs"/>
              </a:defRPr>
            </a:lvl1pPr>
          </a:lstStyle>
          <a:p>
            <a:r>
              <a:rPr lang="en-GB" sz="2400" b="1" dirty="0">
                <a:latin typeface="Arial" panose="020B0604020202020204" pitchFamily="34" charset="0"/>
                <a:cs typeface="Arial" panose="020B0604020202020204" pitchFamily="34" charset="0"/>
              </a:rPr>
              <a:t>Returning to the “artificial” temperature gradients…</a:t>
            </a:r>
          </a:p>
        </p:txBody>
      </p:sp>
      <p:pic>
        <p:nvPicPr>
          <p:cNvPr id="6" name="Picture 5" descr="A logo with a blue circle and a black background&#10;&#10;Description automatically generated">
            <a:extLst>
              <a:ext uri="{FF2B5EF4-FFF2-40B4-BE49-F238E27FC236}">
                <a16:creationId xmlns:a16="http://schemas.microsoft.com/office/drawing/2014/main" id="{20056DE9-5090-87F1-2514-330A4A42B7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682" y="4477732"/>
            <a:ext cx="657113" cy="665768"/>
          </a:xfrm>
          <a:prstGeom prst="rect">
            <a:avLst/>
          </a:prstGeom>
        </p:spPr>
      </p:pic>
      <p:pic>
        <p:nvPicPr>
          <p:cNvPr id="7" name="Picture 6">
            <a:extLst>
              <a:ext uri="{FF2B5EF4-FFF2-40B4-BE49-F238E27FC236}">
                <a16:creationId xmlns:a16="http://schemas.microsoft.com/office/drawing/2014/main" id="{7C8FFB68-3E5A-2F34-479B-A4CC2C5369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96789"/>
            <a:ext cx="1325668" cy="517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logo&#10;&#10;Description automatically generated">
            <a:extLst>
              <a:ext uri="{FF2B5EF4-FFF2-40B4-BE49-F238E27FC236}">
                <a16:creationId xmlns:a16="http://schemas.microsoft.com/office/drawing/2014/main" id="{F2DD6719-8D1C-DA6F-C2C2-3DF0A33967A5}"/>
              </a:ext>
            </a:extLst>
          </p:cNvPr>
          <p:cNvPicPr>
            <a:picLocks noChangeAspect="1"/>
          </p:cNvPicPr>
          <p:nvPr/>
        </p:nvPicPr>
        <p:blipFill>
          <a:blip r:embed="rId7" cstate="print">
            <a:extLst>
              <a:ext uri="{28A0092B-C50C-407E-A947-70E740481C1C}">
                <a14:useLocalDpi xmlns:a14="http://schemas.microsoft.com/office/drawing/2010/main" val="0"/>
              </a:ext>
            </a:extLst>
          </a:blip>
          <a:srcRect l="9234" t="12196" r="24627" b="23267"/>
          <a:stretch/>
        </p:blipFill>
        <p:spPr>
          <a:xfrm>
            <a:off x="2251231" y="4477732"/>
            <a:ext cx="682279" cy="665768"/>
          </a:xfrm>
          <a:prstGeom prst="rect">
            <a:avLst/>
          </a:prstGeom>
        </p:spPr>
      </p:pic>
      <p:sp>
        <p:nvSpPr>
          <p:cNvPr id="14" name="Rectangle 13">
            <a:extLst>
              <a:ext uri="{FF2B5EF4-FFF2-40B4-BE49-F238E27FC236}">
                <a16:creationId xmlns:a16="http://schemas.microsoft.com/office/drawing/2014/main" id="{74CDA4B2-72F7-3B74-47FD-B419D0FB8F87}"/>
              </a:ext>
            </a:extLst>
          </p:cNvPr>
          <p:cNvSpPr/>
          <p:nvPr/>
        </p:nvSpPr>
        <p:spPr>
          <a:xfrm>
            <a:off x="212103" y="756920"/>
            <a:ext cx="4067666" cy="5996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The warm bias appears to be increasing since 2000</a:t>
            </a:r>
          </a:p>
        </p:txBody>
      </p:sp>
      <p:sp>
        <p:nvSpPr>
          <p:cNvPr id="2" name="TextBox 1">
            <a:extLst>
              <a:ext uri="{FF2B5EF4-FFF2-40B4-BE49-F238E27FC236}">
                <a16:creationId xmlns:a16="http://schemas.microsoft.com/office/drawing/2014/main" id="{0852EEDA-7D8C-DBEE-FCD4-4368027EDA23}"/>
              </a:ext>
            </a:extLst>
          </p:cNvPr>
          <p:cNvSpPr txBox="1"/>
          <p:nvPr/>
        </p:nvSpPr>
        <p:spPr>
          <a:xfrm>
            <a:off x="3869702" y="4923116"/>
            <a:ext cx="5434553" cy="215444"/>
          </a:xfrm>
          <a:prstGeom prst="rect">
            <a:avLst/>
          </a:prstGeom>
          <a:noFill/>
        </p:spPr>
        <p:txBody>
          <a:bodyPr wrap="square" rtlCol="0">
            <a:spAutoFit/>
          </a:bodyPr>
          <a:lstStyle/>
          <a:p>
            <a:r>
              <a:rPr lang="en-GB" sz="800">
                <a:latin typeface="Arial"/>
                <a:cs typeface="Arial"/>
              </a:rPr>
              <a:t>Ford, D.J., Shutler, J.D., et al. Reanalysed SOCAT observations for global ocean CO2 sink assessments (in prep)</a:t>
            </a:r>
          </a:p>
        </p:txBody>
      </p:sp>
      <p:cxnSp>
        <p:nvCxnSpPr>
          <p:cNvPr id="11" name="Straight Arrow Connector 10">
            <a:extLst>
              <a:ext uri="{FF2B5EF4-FFF2-40B4-BE49-F238E27FC236}">
                <a16:creationId xmlns:a16="http://schemas.microsoft.com/office/drawing/2014/main" id="{865BB54B-61D2-93E9-F764-B4AF6972D3B1}"/>
              </a:ext>
            </a:extLst>
          </p:cNvPr>
          <p:cNvCxnSpPr/>
          <p:nvPr/>
        </p:nvCxnSpPr>
        <p:spPr>
          <a:xfrm>
            <a:off x="8016271" y="1833031"/>
            <a:ext cx="0" cy="60586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11204D1-310F-6157-7512-F3D9F1AFD2D4}"/>
              </a:ext>
            </a:extLst>
          </p:cNvPr>
          <p:cNvSpPr/>
          <p:nvPr/>
        </p:nvSpPr>
        <p:spPr>
          <a:xfrm>
            <a:off x="8141417" y="1796329"/>
            <a:ext cx="950974" cy="679268"/>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Warm layers + artificial components</a:t>
            </a:r>
          </a:p>
        </p:txBody>
      </p:sp>
      <p:sp>
        <p:nvSpPr>
          <p:cNvPr id="10" name="Rectangle 9">
            <a:extLst>
              <a:ext uri="{FF2B5EF4-FFF2-40B4-BE49-F238E27FC236}">
                <a16:creationId xmlns:a16="http://schemas.microsoft.com/office/drawing/2014/main" id="{D4FB11E2-AC3D-97D9-8A6D-C5B6062DD004}"/>
              </a:ext>
            </a:extLst>
          </p:cNvPr>
          <p:cNvSpPr/>
          <p:nvPr/>
        </p:nvSpPr>
        <p:spPr>
          <a:xfrm>
            <a:off x="4132209" y="4334578"/>
            <a:ext cx="4909537" cy="5770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Impact of artificial gradient using </a:t>
            </a:r>
            <a:r>
              <a:rPr lang="en-GB" u="sng">
                <a:solidFill>
                  <a:schemeClr val="tx1"/>
                </a:solidFill>
              </a:rPr>
              <a:t>daily</a:t>
            </a:r>
            <a:r>
              <a:rPr lang="en-GB">
                <a:solidFill>
                  <a:schemeClr val="tx1"/>
                </a:solidFill>
              </a:rPr>
              <a:t> matched reanalysed observations</a:t>
            </a:r>
          </a:p>
        </p:txBody>
      </p:sp>
      <p:sp>
        <p:nvSpPr>
          <p:cNvPr id="17" name="Rectangle 16">
            <a:extLst>
              <a:ext uri="{FF2B5EF4-FFF2-40B4-BE49-F238E27FC236}">
                <a16:creationId xmlns:a16="http://schemas.microsoft.com/office/drawing/2014/main" id="{193251AC-D7F0-F949-B061-CFAB1C2E6BFC}"/>
              </a:ext>
            </a:extLst>
          </p:cNvPr>
          <p:cNvSpPr/>
          <p:nvPr/>
        </p:nvSpPr>
        <p:spPr>
          <a:xfrm>
            <a:off x="5681271" y="897458"/>
            <a:ext cx="1657269" cy="2662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Preliminary</a:t>
            </a:r>
          </a:p>
        </p:txBody>
      </p:sp>
    </p:spTree>
    <p:extLst>
      <p:ext uri="{BB962C8B-B14F-4D97-AF65-F5344CB8AC3E}">
        <p14:creationId xmlns:p14="http://schemas.microsoft.com/office/powerpoint/2010/main" val="225054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9" presetClass="emph" presetSubtype="0" nodeType="withEffect">
                                  <p:stCondLst>
                                    <p:cond delay="0"/>
                                  </p:stCondLst>
                                  <p:childTnLst>
                                    <p:set>
                                      <p:cBhvr>
                                        <p:cTn id="15" dur="indefinite"/>
                                        <p:tgtEl>
                                          <p:spTgt spid="16"/>
                                        </p:tgtEl>
                                        <p:attrNameLst>
                                          <p:attrName>style.opacity</p:attrName>
                                        </p:attrNameLst>
                                      </p:cBhvr>
                                      <p:to>
                                        <p:strVal val="0.5"/>
                                      </p:to>
                                    </p:set>
                                    <p:animEffect filter="image" prLst="opacity: 0.5">
                                      <p:cBhvr rctx="IE">
                                        <p:cTn id="16" dur="indefinite"/>
                                        <p:tgtEl>
                                          <p:spTgt spid="16"/>
                                        </p:tgtEl>
                                      </p:cBhvr>
                                    </p:animEffect>
                                  </p:childTnLst>
                                </p:cTn>
                              </p:par>
                              <p:par>
                                <p:cTn id="17" presetID="9" presetClass="emph" presetSubtype="0" grpId="0" nodeType="with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0"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437" t="6713" r="13019" b="8565"/>
          <a:stretch/>
        </p:blipFill>
        <p:spPr>
          <a:xfrm>
            <a:off x="4983078" y="653359"/>
            <a:ext cx="3976687" cy="2941432"/>
          </a:xfrm>
          <a:prstGeom prst="rect">
            <a:avLst/>
          </a:prstGeom>
        </p:spPr>
      </p:pic>
      <p:pic>
        <p:nvPicPr>
          <p:cNvPr id="5" name="Picture 4" descr="20958747_web1_200311-BPD-C-Suzuki-Foote-Climate_1-640x427.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611" y="90487"/>
            <a:ext cx="3048000" cy="2033588"/>
          </a:xfrm>
          <a:prstGeom prst="rect">
            <a:avLst/>
          </a:prstGeom>
        </p:spPr>
      </p:pic>
      <p:pic>
        <p:nvPicPr>
          <p:cNvPr id="7" name="Picture 6" descr="33048cf2-0d52-4564-a1fc-8cbda7f306f2_rw_1200.jpg"/>
          <p:cNvPicPr>
            <a:picLocks noChangeAspect="1"/>
          </p:cNvPicPr>
          <p:nvPr/>
        </p:nvPicPr>
        <p:blipFill rotWithShape="1">
          <a:blip r:embed="rId5">
            <a:extLst>
              <a:ext uri="{28A0092B-C50C-407E-A947-70E740481C1C}">
                <a14:useLocalDpi xmlns:a14="http://schemas.microsoft.com/office/drawing/2010/main" val="0"/>
              </a:ext>
            </a:extLst>
          </a:blip>
          <a:srcRect l="17578"/>
          <a:stretch/>
        </p:blipFill>
        <p:spPr>
          <a:xfrm>
            <a:off x="238125" y="2293620"/>
            <a:ext cx="4521994" cy="2611755"/>
          </a:xfrm>
          <a:prstGeom prst="rect">
            <a:avLst/>
          </a:prstGeom>
        </p:spPr>
      </p:pic>
      <p:sp>
        <p:nvSpPr>
          <p:cNvPr id="8" name="TextBox 7"/>
          <p:cNvSpPr txBox="1"/>
          <p:nvPr/>
        </p:nvSpPr>
        <p:spPr>
          <a:xfrm>
            <a:off x="85178" y="600988"/>
            <a:ext cx="1768433" cy="738664"/>
          </a:xfrm>
          <a:prstGeom prst="rect">
            <a:avLst/>
          </a:prstGeom>
          <a:noFill/>
        </p:spPr>
        <p:txBody>
          <a:bodyPr wrap="none" rtlCol="0">
            <a:spAutoFit/>
          </a:bodyPr>
          <a:lstStyle/>
          <a:p>
            <a:r>
              <a:rPr lang="en-US" sz="2100" dirty="0">
                <a:solidFill>
                  <a:srgbClr val="FFFFFF"/>
                </a:solidFill>
              </a:rPr>
              <a:t>Eunice Foote</a:t>
            </a:r>
          </a:p>
          <a:p>
            <a:r>
              <a:rPr lang="en-US" sz="2100" dirty="0">
                <a:solidFill>
                  <a:srgbClr val="FFFFFF"/>
                </a:solidFill>
              </a:rPr>
              <a:t>1856</a:t>
            </a:r>
          </a:p>
        </p:txBody>
      </p:sp>
      <p:sp>
        <p:nvSpPr>
          <p:cNvPr id="2" name="TextBox 1"/>
          <p:cNvSpPr txBox="1"/>
          <p:nvPr/>
        </p:nvSpPr>
        <p:spPr>
          <a:xfrm>
            <a:off x="4983078" y="4049243"/>
            <a:ext cx="3679659" cy="738664"/>
          </a:xfrm>
          <a:prstGeom prst="rect">
            <a:avLst/>
          </a:prstGeom>
          <a:noFill/>
        </p:spPr>
        <p:txBody>
          <a:bodyPr wrap="square" rtlCol="0">
            <a:spAutoFit/>
          </a:bodyPr>
          <a:lstStyle/>
          <a:p>
            <a:r>
              <a:rPr lang="en-US" sz="2100" dirty="0">
                <a:solidFill>
                  <a:schemeClr val="bg1"/>
                </a:solidFill>
              </a:rPr>
              <a:t>Discovered the properties of green house gases</a:t>
            </a:r>
          </a:p>
        </p:txBody>
      </p:sp>
    </p:spTree>
    <p:extLst>
      <p:ext uri="{BB962C8B-B14F-4D97-AF65-F5344CB8AC3E}">
        <p14:creationId xmlns:p14="http://schemas.microsoft.com/office/powerpoint/2010/main" val="31653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graph showing the ocean sink&#10;&#10;Description automatically generated with medium confidence">
            <a:extLst>
              <a:ext uri="{FF2B5EF4-FFF2-40B4-BE49-F238E27FC236}">
                <a16:creationId xmlns:a16="http://schemas.microsoft.com/office/drawing/2014/main" id="{5051032C-496E-391E-3C42-66DC8AB74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0" y="974267"/>
            <a:ext cx="4391072" cy="3216451"/>
          </a:xfrm>
          <a:prstGeom prst="rect">
            <a:avLst/>
          </a:prstGeom>
        </p:spPr>
      </p:pic>
      <p:sp>
        <p:nvSpPr>
          <p:cNvPr id="2" name="Title 1">
            <a:extLst>
              <a:ext uri="{FF2B5EF4-FFF2-40B4-BE49-F238E27FC236}">
                <a16:creationId xmlns:a16="http://schemas.microsoft.com/office/drawing/2014/main" id="{4C5A2FB6-F1AC-9D1C-AAB7-529F46518182}"/>
              </a:ext>
            </a:extLst>
          </p:cNvPr>
          <p:cNvSpPr>
            <a:spLocks noGrp="1"/>
          </p:cNvSpPr>
          <p:nvPr>
            <p:ph type="title"/>
          </p:nvPr>
        </p:nvSpPr>
        <p:spPr>
          <a:xfrm>
            <a:off x="772804" y="223927"/>
            <a:ext cx="7639675" cy="396602"/>
          </a:xfrm>
        </p:spPr>
        <p:txBody>
          <a:bodyPr>
            <a:noAutofit/>
          </a:bodyPr>
          <a:lstStyle/>
          <a:p>
            <a:r>
              <a:rPr lang="en-GB" sz="2800" dirty="0">
                <a:latin typeface="Arial" panose="020B0604020202020204" pitchFamily="34" charset="0"/>
                <a:cs typeface="Arial" panose="020B0604020202020204" pitchFamily="34" charset="0"/>
              </a:rPr>
              <a:t>Current ocean carbon sink estimates…</a:t>
            </a:r>
          </a:p>
        </p:txBody>
      </p:sp>
      <p:pic>
        <p:nvPicPr>
          <p:cNvPr id="2050" name="Picture 2" descr="Image">
            <a:extLst>
              <a:ext uri="{FF2B5EF4-FFF2-40B4-BE49-F238E27FC236}">
                <a16:creationId xmlns:a16="http://schemas.microsoft.com/office/drawing/2014/main" id="{606B21B1-2B53-CE26-0FC9-BD58D65D3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25"/>
            <a:ext cx="772805" cy="772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4291A1-41F9-B490-73DC-5FE285D250DE}"/>
              </a:ext>
            </a:extLst>
          </p:cNvPr>
          <p:cNvSpPr txBox="1"/>
          <p:nvPr/>
        </p:nvSpPr>
        <p:spPr>
          <a:xfrm>
            <a:off x="2239046" y="938442"/>
            <a:ext cx="5113020"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t>
            </a:r>
            <a:r>
              <a:rPr lang="en-GB" sz="1200" dirty="0" err="1">
                <a:latin typeface="Arial" panose="020B0604020202020204" pitchFamily="34" charset="0"/>
                <a:cs typeface="Arial" panose="020B0604020202020204" pitchFamily="34" charset="0"/>
              </a:rPr>
              <a:t>Friedlingstein</a:t>
            </a:r>
            <a:r>
              <a:rPr lang="en-GB" sz="1200" dirty="0">
                <a:latin typeface="Arial" panose="020B0604020202020204" pitchFamily="34" charset="0"/>
                <a:cs typeface="Arial" panose="020B0604020202020204" pitchFamily="34" charset="0"/>
              </a:rPr>
              <a:t> et al. 2025)</a:t>
            </a:r>
          </a:p>
        </p:txBody>
      </p:sp>
      <p:cxnSp>
        <p:nvCxnSpPr>
          <p:cNvPr id="6" name="Straight Arrow Connector 5">
            <a:extLst>
              <a:ext uri="{FF2B5EF4-FFF2-40B4-BE49-F238E27FC236}">
                <a16:creationId xmlns:a16="http://schemas.microsoft.com/office/drawing/2014/main" id="{5205D438-A82D-ABE2-2BDC-2AE6EA4D748E}"/>
              </a:ext>
            </a:extLst>
          </p:cNvPr>
          <p:cNvCxnSpPr>
            <a:cxnSpLocks/>
          </p:cNvCxnSpPr>
          <p:nvPr/>
        </p:nvCxnSpPr>
        <p:spPr>
          <a:xfrm>
            <a:off x="4380589" y="1966777"/>
            <a:ext cx="0" cy="316860"/>
          </a:xfrm>
          <a:prstGeom prst="straightConnector1">
            <a:avLst/>
          </a:prstGeom>
          <a:ln w="254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6E470732-4A19-52EB-E1BA-89C0C22BA984}"/>
              </a:ext>
            </a:extLst>
          </p:cNvPr>
          <p:cNvSpPr/>
          <p:nvPr/>
        </p:nvSpPr>
        <p:spPr>
          <a:xfrm>
            <a:off x="4665909" y="772805"/>
            <a:ext cx="4340931" cy="89597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Changing divergence between the observation-based and model ensembles?</a:t>
            </a:r>
          </a:p>
        </p:txBody>
      </p:sp>
      <p:sp>
        <p:nvSpPr>
          <p:cNvPr id="8" name="Rectangle 7">
            <a:extLst>
              <a:ext uri="{FF2B5EF4-FFF2-40B4-BE49-F238E27FC236}">
                <a16:creationId xmlns:a16="http://schemas.microsoft.com/office/drawing/2014/main" id="{313F7EFB-2CF4-2C06-6C65-91E165B6F58E}"/>
              </a:ext>
            </a:extLst>
          </p:cNvPr>
          <p:cNvSpPr/>
          <p:nvPr/>
        </p:nvSpPr>
        <p:spPr>
          <a:xfrm>
            <a:off x="4665908" y="3490723"/>
            <a:ext cx="4340931" cy="95761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Growing realisation, the uncertainties for the observation-based products maybe underestimated…</a:t>
            </a:r>
          </a:p>
        </p:txBody>
      </p:sp>
      <p:sp>
        <p:nvSpPr>
          <p:cNvPr id="13" name="TextBox 12">
            <a:extLst>
              <a:ext uri="{FF2B5EF4-FFF2-40B4-BE49-F238E27FC236}">
                <a16:creationId xmlns:a16="http://schemas.microsoft.com/office/drawing/2014/main" id="{AAE1422E-C693-0DF8-87FD-EE94DE576CA9}"/>
              </a:ext>
            </a:extLst>
          </p:cNvPr>
          <p:cNvSpPr txBox="1"/>
          <p:nvPr/>
        </p:nvSpPr>
        <p:spPr>
          <a:xfrm>
            <a:off x="4795556" y="1914305"/>
            <a:ext cx="3198311" cy="369332"/>
          </a:xfrm>
          <a:prstGeom prst="rect">
            <a:avLst/>
          </a:prstGeom>
          <a:noFill/>
          <a:ln>
            <a:solidFill>
              <a:schemeClr val="bg1">
                <a:lumMod val="50000"/>
              </a:schemeClr>
            </a:solidFill>
          </a:ln>
        </p:spPr>
        <p:txBody>
          <a:bodyPr wrap="none" rtlCol="0">
            <a:spAutoFit/>
          </a:bodyPr>
          <a:lstStyle/>
          <a:p>
            <a:r>
              <a:rPr lang="en-US" dirty="0"/>
              <a:t>Observation-based ensemble</a:t>
            </a:r>
          </a:p>
        </p:txBody>
      </p:sp>
      <p:sp>
        <p:nvSpPr>
          <p:cNvPr id="14" name="TextBox 13">
            <a:extLst>
              <a:ext uri="{FF2B5EF4-FFF2-40B4-BE49-F238E27FC236}">
                <a16:creationId xmlns:a16="http://schemas.microsoft.com/office/drawing/2014/main" id="{0FD4CD05-63DB-F26A-DA01-C7C189A87187}"/>
              </a:ext>
            </a:extLst>
          </p:cNvPr>
          <p:cNvSpPr txBox="1"/>
          <p:nvPr/>
        </p:nvSpPr>
        <p:spPr>
          <a:xfrm>
            <a:off x="4795556" y="2690303"/>
            <a:ext cx="1877437" cy="369332"/>
          </a:xfrm>
          <a:prstGeom prst="rect">
            <a:avLst/>
          </a:prstGeom>
          <a:noFill/>
          <a:ln>
            <a:solidFill>
              <a:schemeClr val="bg1">
                <a:lumMod val="50000"/>
              </a:schemeClr>
            </a:solidFill>
          </a:ln>
        </p:spPr>
        <p:txBody>
          <a:bodyPr wrap="none" rtlCol="0">
            <a:spAutoFit/>
          </a:bodyPr>
          <a:lstStyle/>
          <a:p>
            <a:r>
              <a:rPr lang="en-US" dirty="0"/>
              <a:t>Model ensemble</a:t>
            </a:r>
          </a:p>
        </p:txBody>
      </p:sp>
      <p:cxnSp>
        <p:nvCxnSpPr>
          <p:cNvPr id="16" name="Straight Arrow Connector 15">
            <a:extLst>
              <a:ext uri="{FF2B5EF4-FFF2-40B4-BE49-F238E27FC236}">
                <a16:creationId xmlns:a16="http://schemas.microsoft.com/office/drawing/2014/main" id="{31855B26-3577-5DBC-F341-4A1B306EA755}"/>
              </a:ext>
            </a:extLst>
          </p:cNvPr>
          <p:cNvCxnSpPr>
            <a:cxnSpLocks/>
          </p:cNvCxnSpPr>
          <p:nvPr/>
        </p:nvCxnSpPr>
        <p:spPr>
          <a:xfrm flipH="1">
            <a:off x="3833213" y="1966777"/>
            <a:ext cx="962342" cy="20866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F50194-41A1-9051-BDF7-182B2AD91ED6}"/>
              </a:ext>
            </a:extLst>
          </p:cNvPr>
          <p:cNvCxnSpPr>
            <a:cxnSpLocks/>
            <a:stCxn id="14" idx="1"/>
          </p:cNvCxnSpPr>
          <p:nvPr/>
        </p:nvCxnSpPr>
        <p:spPr>
          <a:xfrm flipH="1" flipV="1">
            <a:off x="3936013" y="2442472"/>
            <a:ext cx="859543" cy="43249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D541BC-0B00-35EE-FEF5-91B323A11378}"/>
              </a:ext>
            </a:extLst>
          </p:cNvPr>
          <p:cNvCxnSpPr>
            <a:cxnSpLocks/>
          </p:cNvCxnSpPr>
          <p:nvPr/>
        </p:nvCxnSpPr>
        <p:spPr>
          <a:xfrm flipV="1">
            <a:off x="3646387" y="1961852"/>
            <a:ext cx="347746" cy="16989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6BBEDC-DFF0-5292-5C16-AC948B6F11D9}"/>
              </a:ext>
            </a:extLst>
          </p:cNvPr>
          <p:cNvCxnSpPr>
            <a:cxnSpLocks/>
          </p:cNvCxnSpPr>
          <p:nvPr/>
        </p:nvCxnSpPr>
        <p:spPr>
          <a:xfrm>
            <a:off x="4053839" y="2310782"/>
            <a:ext cx="326750"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BE0BEAE4-87BC-C51F-61DC-9B7CE26A1881}"/>
              </a:ext>
            </a:extLst>
          </p:cNvPr>
          <p:cNvSpPr/>
          <p:nvPr/>
        </p:nvSpPr>
        <p:spPr>
          <a:xfrm>
            <a:off x="3403076" y="1745127"/>
            <a:ext cx="1271723" cy="81911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9E7CC3-32A7-5E3A-E271-9802CC8715AD}"/>
              </a:ext>
            </a:extLst>
          </p:cNvPr>
          <p:cNvSpPr/>
          <p:nvPr/>
        </p:nvSpPr>
        <p:spPr>
          <a:xfrm>
            <a:off x="5061255" y="1367717"/>
            <a:ext cx="3945584" cy="11965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 divergence has actually increased (observation-based methods show a annual increase since year 2000, models have flatlined since 2000) </a:t>
            </a:r>
            <a:endParaRPr lang="en-US" baseline="30000" dirty="0"/>
          </a:p>
        </p:txBody>
      </p:sp>
      <p:cxnSp>
        <p:nvCxnSpPr>
          <p:cNvPr id="25" name="Straight Connector 24">
            <a:extLst>
              <a:ext uri="{FF2B5EF4-FFF2-40B4-BE49-F238E27FC236}">
                <a16:creationId xmlns:a16="http://schemas.microsoft.com/office/drawing/2014/main" id="{25750855-DEDE-18A1-1328-B94978E3E390}"/>
              </a:ext>
            </a:extLst>
          </p:cNvPr>
          <p:cNvCxnSpPr>
            <a:cxnSpLocks/>
          </p:cNvCxnSpPr>
          <p:nvPr/>
        </p:nvCxnSpPr>
        <p:spPr>
          <a:xfrm flipV="1">
            <a:off x="4036865" y="1961852"/>
            <a:ext cx="335049" cy="985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B28CB4-C1CF-DBE1-718F-76FA90A47B7E}"/>
              </a:ext>
            </a:extLst>
          </p:cNvPr>
          <p:cNvSpPr txBox="1"/>
          <p:nvPr/>
        </p:nvSpPr>
        <p:spPr>
          <a:xfrm>
            <a:off x="1382842" y="4263674"/>
            <a:ext cx="3147015" cy="369332"/>
          </a:xfrm>
          <a:prstGeom prst="rect">
            <a:avLst/>
          </a:prstGeom>
          <a:solidFill>
            <a:srgbClr val="FF0000"/>
          </a:solidFill>
        </p:spPr>
        <p:txBody>
          <a:bodyPr wrap="none" rtlCol="0">
            <a:spAutoFit/>
          </a:bodyPr>
          <a:lstStyle/>
          <a:p>
            <a:r>
              <a:rPr lang="en-US" dirty="0">
                <a:solidFill>
                  <a:schemeClr val="bg1"/>
                </a:solidFill>
              </a:rPr>
              <a:t>likely correct line (red dotted)</a:t>
            </a:r>
          </a:p>
        </p:txBody>
      </p:sp>
      <p:cxnSp>
        <p:nvCxnSpPr>
          <p:cNvPr id="30" name="Straight Arrow Connector 29">
            <a:extLst>
              <a:ext uri="{FF2B5EF4-FFF2-40B4-BE49-F238E27FC236}">
                <a16:creationId xmlns:a16="http://schemas.microsoft.com/office/drawing/2014/main" id="{24C0CF99-941B-17E7-F6FF-FD6C7F58114E}"/>
              </a:ext>
            </a:extLst>
          </p:cNvPr>
          <p:cNvCxnSpPr>
            <a:cxnSpLocks/>
            <a:stCxn id="29" idx="0"/>
          </p:cNvCxnSpPr>
          <p:nvPr/>
        </p:nvCxnSpPr>
        <p:spPr>
          <a:xfrm flipV="1">
            <a:off x="2956350" y="2057400"/>
            <a:ext cx="876863" cy="220627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38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8356-B383-C588-82D4-CA8346028AF6}"/>
              </a:ext>
            </a:extLst>
          </p:cNvPr>
          <p:cNvSpPr>
            <a:spLocks noGrp="1"/>
          </p:cNvSpPr>
          <p:nvPr>
            <p:ph type="title"/>
          </p:nvPr>
        </p:nvSpPr>
        <p:spPr>
          <a:xfrm>
            <a:off x="482346" y="0"/>
            <a:ext cx="7886700" cy="994172"/>
          </a:xfrm>
        </p:spPr>
        <p:txBody>
          <a:bodyPr/>
          <a:lstStyle/>
          <a:p>
            <a:r>
              <a:rPr lang="en-US" dirty="0">
                <a:latin typeface="Arial" panose="020B0604020202020204" pitchFamily="34" charset="0"/>
                <a:cs typeface="Arial" panose="020B0604020202020204" pitchFamily="34" charset="0"/>
              </a:rPr>
              <a:t>Outcomes and conclusions</a:t>
            </a:r>
          </a:p>
        </p:txBody>
      </p:sp>
      <p:sp>
        <p:nvSpPr>
          <p:cNvPr id="3" name="Content Placeholder 2">
            <a:extLst>
              <a:ext uri="{FF2B5EF4-FFF2-40B4-BE49-F238E27FC236}">
                <a16:creationId xmlns:a16="http://schemas.microsoft.com/office/drawing/2014/main" id="{D7748356-3A26-396D-BA0C-6153C8FED700}"/>
              </a:ext>
            </a:extLst>
          </p:cNvPr>
          <p:cNvSpPr>
            <a:spLocks noGrp="1"/>
          </p:cNvSpPr>
          <p:nvPr>
            <p:ph idx="1"/>
          </p:nvPr>
        </p:nvSpPr>
        <p:spPr>
          <a:xfrm>
            <a:off x="628650" y="827152"/>
            <a:ext cx="8332470" cy="4215146"/>
          </a:xfrm>
        </p:spPr>
        <p:txBody>
          <a:bodyPr>
            <a:noAutofit/>
          </a:bodyPr>
          <a:lstStyle/>
          <a:p>
            <a:r>
              <a:rPr lang="en-US" sz="1800" dirty="0"/>
              <a:t>Global carbon budget (GCB) teams agree we need to consider temperature issues. </a:t>
            </a:r>
          </a:p>
          <a:p>
            <a:pPr lvl="1"/>
            <a:r>
              <a:rPr lang="en-US" sz="1800" dirty="0"/>
              <a:t>overwhelming evidence base has highlighted this need.</a:t>
            </a:r>
          </a:p>
        </p:txBody>
      </p:sp>
    </p:spTree>
    <p:extLst>
      <p:ext uri="{BB962C8B-B14F-4D97-AF65-F5344CB8AC3E}">
        <p14:creationId xmlns:p14="http://schemas.microsoft.com/office/powerpoint/2010/main" val="3845078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48356-3A26-396D-BA0C-6153C8FED700}"/>
              </a:ext>
            </a:extLst>
          </p:cNvPr>
          <p:cNvSpPr>
            <a:spLocks noGrp="1"/>
          </p:cNvSpPr>
          <p:nvPr>
            <p:ph idx="1"/>
          </p:nvPr>
        </p:nvSpPr>
        <p:spPr>
          <a:xfrm>
            <a:off x="628650" y="827152"/>
            <a:ext cx="8332470" cy="4215146"/>
          </a:xfrm>
        </p:spPr>
        <p:txBody>
          <a:bodyPr>
            <a:noAutofit/>
          </a:bodyPr>
          <a:lstStyle/>
          <a:p>
            <a:r>
              <a:rPr lang="en-US" sz="1800" dirty="0">
                <a:solidFill>
                  <a:schemeClr val="bg1">
                    <a:lumMod val="50000"/>
                  </a:schemeClr>
                </a:solidFill>
              </a:rPr>
              <a:t>Global carbon budget (GCB) teams agree we need to consider temperature issues. </a:t>
            </a:r>
          </a:p>
          <a:p>
            <a:pPr lvl="1"/>
            <a:r>
              <a:rPr lang="en-US" sz="1800" dirty="0">
                <a:solidFill>
                  <a:schemeClr val="bg1">
                    <a:lumMod val="50000"/>
                  </a:schemeClr>
                </a:solidFill>
              </a:rPr>
              <a:t>overwhelming evidence base has highlighted this need.</a:t>
            </a:r>
          </a:p>
          <a:p>
            <a:r>
              <a:rPr lang="en-US" sz="1800" dirty="0"/>
              <a:t>Agreed for the 2025 GCB assessment: all 8 observation-based data products will include results using </a:t>
            </a:r>
            <a:r>
              <a:rPr lang="en-US" sz="1800" dirty="0" err="1"/>
              <a:t>reanalysed</a:t>
            </a:r>
            <a:r>
              <a:rPr lang="en-US" sz="1800" dirty="0"/>
              <a:t> dissolved CO</a:t>
            </a:r>
            <a:r>
              <a:rPr lang="en-US" sz="1800" baseline="-25000" dirty="0"/>
              <a:t>2</a:t>
            </a:r>
            <a:r>
              <a:rPr lang="en-US" sz="1800" dirty="0"/>
              <a:t> data (and non-</a:t>
            </a:r>
            <a:r>
              <a:rPr lang="en-US" sz="1800" dirty="0" err="1"/>
              <a:t>reanalysed</a:t>
            </a:r>
            <a:r>
              <a:rPr lang="en-US" sz="1800" dirty="0"/>
              <a:t> </a:t>
            </a:r>
            <a:r>
              <a:rPr lang="en-US" sz="1800" dirty="0" err="1"/>
              <a:t>ie</a:t>
            </a:r>
            <a:r>
              <a:rPr lang="en-US" sz="1800" dirty="0"/>
              <a:t> biased warm as a comparison).</a:t>
            </a:r>
          </a:p>
        </p:txBody>
      </p:sp>
      <p:sp>
        <p:nvSpPr>
          <p:cNvPr id="6" name="Title 1">
            <a:extLst>
              <a:ext uri="{FF2B5EF4-FFF2-40B4-BE49-F238E27FC236}">
                <a16:creationId xmlns:a16="http://schemas.microsoft.com/office/drawing/2014/main" id="{D81C8814-594F-4E91-2F37-8A315D36F79C}"/>
              </a:ext>
            </a:extLst>
          </p:cNvPr>
          <p:cNvSpPr>
            <a:spLocks noGrp="1"/>
          </p:cNvSpPr>
          <p:nvPr>
            <p:ph type="title"/>
          </p:nvPr>
        </p:nvSpPr>
        <p:spPr>
          <a:xfrm>
            <a:off x="482346" y="0"/>
            <a:ext cx="7886700" cy="994172"/>
          </a:xfrm>
        </p:spPr>
        <p:txBody>
          <a:bodyPr/>
          <a:lstStyle/>
          <a:p>
            <a:r>
              <a:rPr lang="en-US" dirty="0">
                <a:latin typeface="Arial" panose="020B0604020202020204" pitchFamily="34" charset="0"/>
                <a:cs typeface="Arial" panose="020B0604020202020204" pitchFamily="34" charset="0"/>
              </a:rPr>
              <a:t>Outcomes and conclusions</a:t>
            </a:r>
          </a:p>
        </p:txBody>
      </p:sp>
    </p:spTree>
    <p:extLst>
      <p:ext uri="{BB962C8B-B14F-4D97-AF65-F5344CB8AC3E}">
        <p14:creationId xmlns:p14="http://schemas.microsoft.com/office/powerpoint/2010/main" val="4258676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48356-3A26-396D-BA0C-6153C8FED700}"/>
              </a:ext>
            </a:extLst>
          </p:cNvPr>
          <p:cNvSpPr>
            <a:spLocks noGrp="1"/>
          </p:cNvSpPr>
          <p:nvPr>
            <p:ph idx="1"/>
          </p:nvPr>
        </p:nvSpPr>
        <p:spPr>
          <a:xfrm>
            <a:off x="628650" y="827152"/>
            <a:ext cx="8332470" cy="4215146"/>
          </a:xfrm>
        </p:spPr>
        <p:txBody>
          <a:bodyPr>
            <a:noAutofit/>
          </a:bodyPr>
          <a:lstStyle/>
          <a:p>
            <a:r>
              <a:rPr lang="en-US" sz="1800" dirty="0">
                <a:solidFill>
                  <a:schemeClr val="bg1">
                    <a:lumMod val="50000"/>
                  </a:schemeClr>
                </a:solidFill>
              </a:rPr>
              <a:t>Global carbon budget (GCB) teams agree we need to consider temperature issues. </a:t>
            </a:r>
          </a:p>
          <a:p>
            <a:pPr lvl="1"/>
            <a:r>
              <a:rPr lang="en-US" sz="1800" dirty="0">
                <a:solidFill>
                  <a:schemeClr val="bg1">
                    <a:lumMod val="50000"/>
                  </a:schemeClr>
                </a:solidFill>
              </a:rPr>
              <a:t>overwhelming evidence base has highlighted this need.</a:t>
            </a:r>
          </a:p>
          <a:p>
            <a:r>
              <a:rPr lang="en-US" sz="1800" dirty="0">
                <a:solidFill>
                  <a:schemeClr val="bg1">
                    <a:lumMod val="50000"/>
                  </a:schemeClr>
                </a:solidFill>
              </a:rPr>
              <a:t>Agreed for the 2025 GCB assessment: all 8 observation-based data products will include results using </a:t>
            </a:r>
            <a:r>
              <a:rPr lang="en-US" sz="1800" dirty="0" err="1">
                <a:solidFill>
                  <a:schemeClr val="bg1">
                    <a:lumMod val="50000"/>
                  </a:schemeClr>
                </a:solidFill>
              </a:rPr>
              <a:t>reanalysed</a:t>
            </a:r>
            <a:r>
              <a:rPr lang="en-US" sz="1800" dirty="0">
                <a:solidFill>
                  <a:schemeClr val="bg1">
                    <a:lumMod val="50000"/>
                  </a:schemeClr>
                </a:solidFill>
              </a:rPr>
              <a:t> dissolved CO</a:t>
            </a:r>
            <a:r>
              <a:rPr lang="en-US" sz="1800" baseline="-25000" dirty="0">
                <a:solidFill>
                  <a:schemeClr val="bg1">
                    <a:lumMod val="50000"/>
                  </a:schemeClr>
                </a:solidFill>
              </a:rPr>
              <a:t>2</a:t>
            </a:r>
            <a:r>
              <a:rPr lang="en-US" sz="1800" dirty="0">
                <a:solidFill>
                  <a:schemeClr val="bg1">
                    <a:lumMod val="50000"/>
                  </a:schemeClr>
                </a:solidFill>
              </a:rPr>
              <a:t> data (and non-</a:t>
            </a:r>
            <a:r>
              <a:rPr lang="en-US" sz="1800" dirty="0" err="1">
                <a:solidFill>
                  <a:schemeClr val="bg1">
                    <a:lumMod val="50000"/>
                  </a:schemeClr>
                </a:solidFill>
              </a:rPr>
              <a:t>reanalysed</a:t>
            </a:r>
            <a:r>
              <a:rPr lang="en-US" sz="1800" dirty="0">
                <a:solidFill>
                  <a:schemeClr val="bg1">
                    <a:lumMod val="50000"/>
                  </a:schemeClr>
                </a:solidFill>
              </a:rPr>
              <a:t> </a:t>
            </a:r>
            <a:r>
              <a:rPr lang="en-US" sz="1800" dirty="0" err="1">
                <a:solidFill>
                  <a:schemeClr val="bg1">
                    <a:lumMod val="50000"/>
                  </a:schemeClr>
                </a:solidFill>
              </a:rPr>
              <a:t>ie</a:t>
            </a:r>
            <a:r>
              <a:rPr lang="en-US" sz="1800" dirty="0">
                <a:solidFill>
                  <a:schemeClr val="bg1">
                    <a:lumMod val="50000"/>
                  </a:schemeClr>
                </a:solidFill>
              </a:rPr>
              <a:t> biased warm as a comparison).</a:t>
            </a:r>
          </a:p>
          <a:p>
            <a:r>
              <a:rPr lang="en-US" sz="1800" dirty="0"/>
              <a:t>GCB 2025 assessment will require/exploit ESA SST CCI CDR dataset (i.e., now being used by all 8 international teams).</a:t>
            </a:r>
            <a:r>
              <a:rPr lang="en-US" sz="1800" dirty="0">
                <a:solidFill>
                  <a:schemeClr val="bg1">
                    <a:lumMod val="50000"/>
                  </a:schemeClr>
                </a:solidFill>
              </a:rPr>
              <a:t> </a:t>
            </a:r>
            <a:r>
              <a:rPr lang="en-US" sz="1800" dirty="0"/>
              <a:t>not using OISST due to drift (covered last year).</a:t>
            </a:r>
          </a:p>
        </p:txBody>
      </p:sp>
      <p:sp>
        <p:nvSpPr>
          <p:cNvPr id="6" name="Title 1">
            <a:extLst>
              <a:ext uri="{FF2B5EF4-FFF2-40B4-BE49-F238E27FC236}">
                <a16:creationId xmlns:a16="http://schemas.microsoft.com/office/drawing/2014/main" id="{81ED7ADA-0A90-5CDF-9331-DEE51A4D122A}"/>
              </a:ext>
            </a:extLst>
          </p:cNvPr>
          <p:cNvSpPr>
            <a:spLocks noGrp="1"/>
          </p:cNvSpPr>
          <p:nvPr>
            <p:ph type="title"/>
          </p:nvPr>
        </p:nvSpPr>
        <p:spPr>
          <a:xfrm>
            <a:off x="482346" y="0"/>
            <a:ext cx="7886700" cy="994172"/>
          </a:xfrm>
        </p:spPr>
        <p:txBody>
          <a:bodyPr/>
          <a:lstStyle/>
          <a:p>
            <a:r>
              <a:rPr lang="en-US" dirty="0">
                <a:latin typeface="Arial" panose="020B0604020202020204" pitchFamily="34" charset="0"/>
                <a:cs typeface="Arial" panose="020B0604020202020204" pitchFamily="34" charset="0"/>
              </a:rPr>
              <a:t>Outcomes and conclusions</a:t>
            </a:r>
          </a:p>
        </p:txBody>
      </p:sp>
    </p:spTree>
    <p:extLst>
      <p:ext uri="{BB962C8B-B14F-4D97-AF65-F5344CB8AC3E}">
        <p14:creationId xmlns:p14="http://schemas.microsoft.com/office/powerpoint/2010/main" val="3795551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48356-3A26-396D-BA0C-6153C8FED700}"/>
              </a:ext>
            </a:extLst>
          </p:cNvPr>
          <p:cNvSpPr>
            <a:spLocks noGrp="1"/>
          </p:cNvSpPr>
          <p:nvPr>
            <p:ph idx="1"/>
          </p:nvPr>
        </p:nvSpPr>
        <p:spPr>
          <a:xfrm>
            <a:off x="628650" y="827152"/>
            <a:ext cx="8332470" cy="4215146"/>
          </a:xfrm>
        </p:spPr>
        <p:txBody>
          <a:bodyPr>
            <a:noAutofit/>
          </a:bodyPr>
          <a:lstStyle/>
          <a:p>
            <a:r>
              <a:rPr lang="en-US" sz="1800" dirty="0">
                <a:solidFill>
                  <a:schemeClr val="bg1">
                    <a:lumMod val="50000"/>
                  </a:schemeClr>
                </a:solidFill>
              </a:rPr>
              <a:t>Global carbon budget (GCB) teams agree we need to consider temperature issues. </a:t>
            </a:r>
          </a:p>
          <a:p>
            <a:pPr lvl="1"/>
            <a:r>
              <a:rPr lang="en-US" sz="1800" dirty="0">
                <a:solidFill>
                  <a:schemeClr val="bg1">
                    <a:lumMod val="50000"/>
                  </a:schemeClr>
                </a:solidFill>
              </a:rPr>
              <a:t>overwhelming evidence base has highlighted this need.</a:t>
            </a:r>
          </a:p>
          <a:p>
            <a:r>
              <a:rPr lang="en-US" sz="1800" dirty="0">
                <a:solidFill>
                  <a:schemeClr val="bg1">
                    <a:lumMod val="50000"/>
                  </a:schemeClr>
                </a:solidFill>
              </a:rPr>
              <a:t>Agreed for the 2025 GCB assessment: all 8 observation-based data products will include results using </a:t>
            </a:r>
            <a:r>
              <a:rPr lang="en-US" sz="1800" dirty="0" err="1">
                <a:solidFill>
                  <a:schemeClr val="bg1">
                    <a:lumMod val="50000"/>
                  </a:schemeClr>
                </a:solidFill>
              </a:rPr>
              <a:t>reanalysed</a:t>
            </a:r>
            <a:r>
              <a:rPr lang="en-US" sz="1800" dirty="0">
                <a:solidFill>
                  <a:schemeClr val="bg1">
                    <a:lumMod val="50000"/>
                  </a:schemeClr>
                </a:solidFill>
              </a:rPr>
              <a:t> dissolved CO</a:t>
            </a:r>
            <a:r>
              <a:rPr lang="en-US" sz="1800" baseline="-25000" dirty="0">
                <a:solidFill>
                  <a:schemeClr val="bg1">
                    <a:lumMod val="50000"/>
                  </a:schemeClr>
                </a:solidFill>
              </a:rPr>
              <a:t>2</a:t>
            </a:r>
            <a:r>
              <a:rPr lang="en-US" sz="1800" dirty="0">
                <a:solidFill>
                  <a:schemeClr val="bg1">
                    <a:lumMod val="50000"/>
                  </a:schemeClr>
                </a:solidFill>
              </a:rPr>
              <a:t> data (and non-</a:t>
            </a:r>
            <a:r>
              <a:rPr lang="en-US" sz="1800" dirty="0" err="1">
                <a:solidFill>
                  <a:schemeClr val="bg1">
                    <a:lumMod val="50000"/>
                  </a:schemeClr>
                </a:solidFill>
              </a:rPr>
              <a:t>reanalysed</a:t>
            </a:r>
            <a:r>
              <a:rPr lang="en-US" sz="1800" dirty="0">
                <a:solidFill>
                  <a:schemeClr val="bg1">
                    <a:lumMod val="50000"/>
                  </a:schemeClr>
                </a:solidFill>
              </a:rPr>
              <a:t> </a:t>
            </a:r>
            <a:r>
              <a:rPr lang="en-US" sz="1800" dirty="0" err="1">
                <a:solidFill>
                  <a:schemeClr val="bg1">
                    <a:lumMod val="50000"/>
                  </a:schemeClr>
                </a:solidFill>
              </a:rPr>
              <a:t>ie</a:t>
            </a:r>
            <a:r>
              <a:rPr lang="en-US" sz="1800" dirty="0">
                <a:solidFill>
                  <a:schemeClr val="bg1">
                    <a:lumMod val="50000"/>
                  </a:schemeClr>
                </a:solidFill>
              </a:rPr>
              <a:t> biased warm as a comparison).</a:t>
            </a:r>
          </a:p>
          <a:p>
            <a:r>
              <a:rPr lang="en-US" sz="1800" dirty="0">
                <a:solidFill>
                  <a:schemeClr val="bg1">
                    <a:lumMod val="50000"/>
                  </a:schemeClr>
                </a:solidFill>
              </a:rPr>
              <a:t>GCB 2025 assessment will require/exploit ESA SST CCI CDR dataset (i.e., now being used by all 8 international teams). not using OISST due to drift (covered last year).</a:t>
            </a:r>
          </a:p>
          <a:p>
            <a:r>
              <a:rPr lang="en-US" sz="1800" dirty="0"/>
              <a:t>We have further (independent) evidence that the observation-based data products are correct (</a:t>
            </a:r>
            <a:r>
              <a:rPr lang="en-US" sz="1800" dirty="0" err="1"/>
              <a:t>ie</a:t>
            </a:r>
            <a:r>
              <a:rPr lang="en-US" sz="1800" dirty="0"/>
              <a:t> models are underestimating ocean sink) </a:t>
            </a:r>
          </a:p>
          <a:p>
            <a:pPr lvl="1"/>
            <a:r>
              <a:rPr lang="en-US" sz="1505" dirty="0"/>
              <a:t>something for next years workshop!</a:t>
            </a:r>
          </a:p>
        </p:txBody>
      </p:sp>
      <p:sp>
        <p:nvSpPr>
          <p:cNvPr id="6" name="Title 1">
            <a:extLst>
              <a:ext uri="{FF2B5EF4-FFF2-40B4-BE49-F238E27FC236}">
                <a16:creationId xmlns:a16="http://schemas.microsoft.com/office/drawing/2014/main" id="{40B5C3C7-17CE-CFC6-FB23-04729959A878}"/>
              </a:ext>
            </a:extLst>
          </p:cNvPr>
          <p:cNvSpPr>
            <a:spLocks noGrp="1"/>
          </p:cNvSpPr>
          <p:nvPr>
            <p:ph type="title"/>
          </p:nvPr>
        </p:nvSpPr>
        <p:spPr>
          <a:xfrm>
            <a:off x="482346" y="0"/>
            <a:ext cx="7886700" cy="994172"/>
          </a:xfrm>
        </p:spPr>
        <p:txBody>
          <a:bodyPr/>
          <a:lstStyle/>
          <a:p>
            <a:r>
              <a:rPr lang="en-US" dirty="0">
                <a:latin typeface="Arial" panose="020B0604020202020204" pitchFamily="34" charset="0"/>
                <a:cs typeface="Arial" panose="020B0604020202020204" pitchFamily="34" charset="0"/>
              </a:rPr>
              <a:t>Outcomes and conclusions</a:t>
            </a:r>
          </a:p>
        </p:txBody>
      </p:sp>
    </p:spTree>
    <p:extLst>
      <p:ext uri="{BB962C8B-B14F-4D97-AF65-F5344CB8AC3E}">
        <p14:creationId xmlns:p14="http://schemas.microsoft.com/office/powerpoint/2010/main" val="1209392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48356-3A26-396D-BA0C-6153C8FED700}"/>
              </a:ext>
            </a:extLst>
          </p:cNvPr>
          <p:cNvSpPr>
            <a:spLocks noGrp="1"/>
          </p:cNvSpPr>
          <p:nvPr>
            <p:ph idx="1"/>
          </p:nvPr>
        </p:nvSpPr>
        <p:spPr>
          <a:xfrm>
            <a:off x="628650" y="827152"/>
            <a:ext cx="8332470" cy="4215146"/>
          </a:xfrm>
        </p:spPr>
        <p:txBody>
          <a:bodyPr>
            <a:noAutofit/>
          </a:bodyPr>
          <a:lstStyle/>
          <a:p>
            <a:r>
              <a:rPr lang="en-US" sz="1800" dirty="0">
                <a:solidFill>
                  <a:schemeClr val="bg1">
                    <a:lumMod val="50000"/>
                  </a:schemeClr>
                </a:solidFill>
              </a:rPr>
              <a:t>Global carbon budget (GCB) teams agree we need to consider temperature issues. </a:t>
            </a:r>
          </a:p>
          <a:p>
            <a:pPr lvl="1"/>
            <a:r>
              <a:rPr lang="en-US" sz="1800" dirty="0">
                <a:solidFill>
                  <a:schemeClr val="bg1">
                    <a:lumMod val="50000"/>
                  </a:schemeClr>
                </a:solidFill>
              </a:rPr>
              <a:t>overwhelming evidence base has highlighted this need.</a:t>
            </a:r>
          </a:p>
          <a:p>
            <a:r>
              <a:rPr lang="en-US" sz="1800" dirty="0">
                <a:solidFill>
                  <a:schemeClr val="bg1">
                    <a:lumMod val="50000"/>
                  </a:schemeClr>
                </a:solidFill>
              </a:rPr>
              <a:t>Agreed for the 2025 GCB assessment: all 8 observation-based data products will include results using </a:t>
            </a:r>
            <a:r>
              <a:rPr lang="en-US" sz="1800" dirty="0" err="1">
                <a:solidFill>
                  <a:schemeClr val="bg1">
                    <a:lumMod val="50000"/>
                  </a:schemeClr>
                </a:solidFill>
              </a:rPr>
              <a:t>reanalysed</a:t>
            </a:r>
            <a:r>
              <a:rPr lang="en-US" sz="1800" dirty="0">
                <a:solidFill>
                  <a:schemeClr val="bg1">
                    <a:lumMod val="50000"/>
                  </a:schemeClr>
                </a:solidFill>
              </a:rPr>
              <a:t> dissolved CO</a:t>
            </a:r>
            <a:r>
              <a:rPr lang="en-US" sz="1800" baseline="-25000" dirty="0">
                <a:solidFill>
                  <a:schemeClr val="bg1">
                    <a:lumMod val="50000"/>
                  </a:schemeClr>
                </a:solidFill>
              </a:rPr>
              <a:t>2</a:t>
            </a:r>
            <a:r>
              <a:rPr lang="en-US" sz="1800" dirty="0">
                <a:solidFill>
                  <a:schemeClr val="bg1">
                    <a:lumMod val="50000"/>
                  </a:schemeClr>
                </a:solidFill>
              </a:rPr>
              <a:t> data (and non-</a:t>
            </a:r>
            <a:r>
              <a:rPr lang="en-US" sz="1800" dirty="0" err="1">
                <a:solidFill>
                  <a:schemeClr val="bg1">
                    <a:lumMod val="50000"/>
                  </a:schemeClr>
                </a:solidFill>
              </a:rPr>
              <a:t>reanalysed</a:t>
            </a:r>
            <a:r>
              <a:rPr lang="en-US" sz="1800" dirty="0">
                <a:solidFill>
                  <a:schemeClr val="bg1">
                    <a:lumMod val="50000"/>
                  </a:schemeClr>
                </a:solidFill>
              </a:rPr>
              <a:t> </a:t>
            </a:r>
            <a:r>
              <a:rPr lang="en-US" sz="1800" dirty="0" err="1">
                <a:solidFill>
                  <a:schemeClr val="bg1">
                    <a:lumMod val="50000"/>
                  </a:schemeClr>
                </a:solidFill>
              </a:rPr>
              <a:t>ie</a:t>
            </a:r>
            <a:r>
              <a:rPr lang="en-US" sz="1800" dirty="0">
                <a:solidFill>
                  <a:schemeClr val="bg1">
                    <a:lumMod val="50000"/>
                  </a:schemeClr>
                </a:solidFill>
              </a:rPr>
              <a:t> biased warm as a comparison).</a:t>
            </a:r>
          </a:p>
          <a:p>
            <a:r>
              <a:rPr lang="en-US" sz="1800" dirty="0">
                <a:solidFill>
                  <a:schemeClr val="bg1">
                    <a:lumMod val="50000"/>
                  </a:schemeClr>
                </a:solidFill>
              </a:rPr>
              <a:t>GCB 2025 assessment will require/exploit ESA SST CCI CDR dataset (i.e., now being used by all 8 international teams). not using OISST due to drift (covered last year).</a:t>
            </a:r>
          </a:p>
          <a:p>
            <a:r>
              <a:rPr lang="en-US" sz="1800" dirty="0">
                <a:solidFill>
                  <a:schemeClr val="bg1">
                    <a:lumMod val="50000"/>
                  </a:schemeClr>
                </a:solidFill>
              </a:rPr>
              <a:t>We have further (independent) evidence that the observation-based data products are correct (</a:t>
            </a:r>
            <a:r>
              <a:rPr lang="en-US" sz="1800" dirty="0" err="1">
                <a:solidFill>
                  <a:schemeClr val="bg1">
                    <a:lumMod val="50000"/>
                  </a:schemeClr>
                </a:solidFill>
              </a:rPr>
              <a:t>ie</a:t>
            </a:r>
            <a:r>
              <a:rPr lang="en-US" sz="1800" dirty="0">
                <a:solidFill>
                  <a:schemeClr val="bg1">
                    <a:lumMod val="50000"/>
                  </a:schemeClr>
                </a:solidFill>
              </a:rPr>
              <a:t> models are underestimating ocean sink) </a:t>
            </a:r>
          </a:p>
          <a:p>
            <a:pPr lvl="1"/>
            <a:r>
              <a:rPr lang="en-US" sz="1505" dirty="0">
                <a:solidFill>
                  <a:schemeClr val="bg1">
                    <a:lumMod val="50000"/>
                  </a:schemeClr>
                </a:solidFill>
              </a:rPr>
              <a:t>something for next years workshop!</a:t>
            </a:r>
          </a:p>
          <a:p>
            <a:r>
              <a:rPr lang="en-US" sz="1800" dirty="0"/>
              <a:t>ESA Ocean Carbon for Climate (OC4C) is (hopefully) funding some </a:t>
            </a:r>
            <a:r>
              <a:rPr lang="en-US" sz="1800" dirty="0" err="1"/>
              <a:t>SSTskin</a:t>
            </a:r>
            <a:r>
              <a:rPr lang="en-US" sz="1800" dirty="0"/>
              <a:t> work.</a:t>
            </a:r>
          </a:p>
        </p:txBody>
      </p:sp>
      <p:sp>
        <p:nvSpPr>
          <p:cNvPr id="6" name="Title 1">
            <a:extLst>
              <a:ext uri="{FF2B5EF4-FFF2-40B4-BE49-F238E27FC236}">
                <a16:creationId xmlns:a16="http://schemas.microsoft.com/office/drawing/2014/main" id="{865427A9-4D64-9501-8891-74204CC4BD54}"/>
              </a:ext>
            </a:extLst>
          </p:cNvPr>
          <p:cNvSpPr>
            <a:spLocks noGrp="1"/>
          </p:cNvSpPr>
          <p:nvPr>
            <p:ph type="title"/>
          </p:nvPr>
        </p:nvSpPr>
        <p:spPr>
          <a:xfrm>
            <a:off x="482346" y="0"/>
            <a:ext cx="7886700" cy="994172"/>
          </a:xfrm>
        </p:spPr>
        <p:txBody>
          <a:bodyPr/>
          <a:lstStyle/>
          <a:p>
            <a:r>
              <a:rPr lang="en-US" dirty="0">
                <a:latin typeface="Arial" panose="020B0604020202020204" pitchFamily="34" charset="0"/>
                <a:cs typeface="Arial" panose="020B0604020202020204" pitchFamily="34" charset="0"/>
              </a:rPr>
              <a:t>Outcomes and conclusions</a:t>
            </a:r>
          </a:p>
        </p:txBody>
      </p:sp>
    </p:spTree>
    <p:extLst>
      <p:ext uri="{BB962C8B-B14F-4D97-AF65-F5344CB8AC3E}">
        <p14:creationId xmlns:p14="http://schemas.microsoft.com/office/powerpoint/2010/main" val="2250253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48356-3A26-396D-BA0C-6153C8FED700}"/>
              </a:ext>
            </a:extLst>
          </p:cNvPr>
          <p:cNvSpPr>
            <a:spLocks noGrp="1"/>
          </p:cNvSpPr>
          <p:nvPr>
            <p:ph idx="1"/>
          </p:nvPr>
        </p:nvSpPr>
        <p:spPr>
          <a:xfrm>
            <a:off x="628650" y="827152"/>
            <a:ext cx="8332470" cy="4215146"/>
          </a:xfrm>
        </p:spPr>
        <p:txBody>
          <a:bodyPr>
            <a:noAutofit/>
          </a:bodyPr>
          <a:lstStyle/>
          <a:p>
            <a:r>
              <a:rPr lang="en-US" sz="1800" dirty="0">
                <a:solidFill>
                  <a:schemeClr val="bg1">
                    <a:lumMod val="50000"/>
                  </a:schemeClr>
                </a:solidFill>
              </a:rPr>
              <a:t>Global carbon budget (GCB) teams agree we need to consider temperature issues. </a:t>
            </a:r>
          </a:p>
          <a:p>
            <a:pPr lvl="1"/>
            <a:r>
              <a:rPr lang="en-US" sz="1800" dirty="0">
                <a:solidFill>
                  <a:schemeClr val="bg1">
                    <a:lumMod val="50000"/>
                  </a:schemeClr>
                </a:solidFill>
              </a:rPr>
              <a:t>overwhelming evidence base has highlighted this need.</a:t>
            </a:r>
          </a:p>
          <a:p>
            <a:r>
              <a:rPr lang="en-US" sz="1800" dirty="0">
                <a:solidFill>
                  <a:schemeClr val="bg1">
                    <a:lumMod val="50000"/>
                  </a:schemeClr>
                </a:solidFill>
              </a:rPr>
              <a:t>Agreed for the 2025 GCB assessment: all 8 observation-based data products will include results using </a:t>
            </a:r>
            <a:r>
              <a:rPr lang="en-US" sz="1800" dirty="0" err="1">
                <a:solidFill>
                  <a:schemeClr val="bg1">
                    <a:lumMod val="50000"/>
                  </a:schemeClr>
                </a:solidFill>
              </a:rPr>
              <a:t>reanalysed</a:t>
            </a:r>
            <a:r>
              <a:rPr lang="en-US" sz="1800" dirty="0">
                <a:solidFill>
                  <a:schemeClr val="bg1">
                    <a:lumMod val="50000"/>
                  </a:schemeClr>
                </a:solidFill>
              </a:rPr>
              <a:t> dissolved CO</a:t>
            </a:r>
            <a:r>
              <a:rPr lang="en-US" sz="1800" baseline="-25000" dirty="0">
                <a:solidFill>
                  <a:schemeClr val="bg1">
                    <a:lumMod val="50000"/>
                  </a:schemeClr>
                </a:solidFill>
              </a:rPr>
              <a:t>2</a:t>
            </a:r>
            <a:r>
              <a:rPr lang="en-US" sz="1800" dirty="0">
                <a:solidFill>
                  <a:schemeClr val="bg1">
                    <a:lumMod val="50000"/>
                  </a:schemeClr>
                </a:solidFill>
              </a:rPr>
              <a:t> data (and non-</a:t>
            </a:r>
            <a:r>
              <a:rPr lang="en-US" sz="1800" dirty="0" err="1">
                <a:solidFill>
                  <a:schemeClr val="bg1">
                    <a:lumMod val="50000"/>
                  </a:schemeClr>
                </a:solidFill>
              </a:rPr>
              <a:t>reanalysed</a:t>
            </a:r>
            <a:r>
              <a:rPr lang="en-US" sz="1800" dirty="0">
                <a:solidFill>
                  <a:schemeClr val="bg1">
                    <a:lumMod val="50000"/>
                  </a:schemeClr>
                </a:solidFill>
              </a:rPr>
              <a:t> </a:t>
            </a:r>
            <a:r>
              <a:rPr lang="en-US" sz="1800" dirty="0" err="1">
                <a:solidFill>
                  <a:schemeClr val="bg1">
                    <a:lumMod val="50000"/>
                  </a:schemeClr>
                </a:solidFill>
              </a:rPr>
              <a:t>ie</a:t>
            </a:r>
            <a:r>
              <a:rPr lang="en-US" sz="1800" dirty="0">
                <a:solidFill>
                  <a:schemeClr val="bg1">
                    <a:lumMod val="50000"/>
                  </a:schemeClr>
                </a:solidFill>
              </a:rPr>
              <a:t> biased warm as a comparison).</a:t>
            </a:r>
          </a:p>
          <a:p>
            <a:r>
              <a:rPr lang="en-US" sz="1800" dirty="0">
                <a:solidFill>
                  <a:schemeClr val="bg1">
                    <a:lumMod val="50000"/>
                  </a:schemeClr>
                </a:solidFill>
              </a:rPr>
              <a:t>GCB 2025 assessment will require/exploit ESA SST CCI CDR dataset (i.e., now being used by all 8 international teams). not using OISST due to drift (covered last year).</a:t>
            </a:r>
          </a:p>
          <a:p>
            <a:r>
              <a:rPr lang="en-US" sz="1800" dirty="0">
                <a:solidFill>
                  <a:schemeClr val="bg1">
                    <a:lumMod val="50000"/>
                  </a:schemeClr>
                </a:solidFill>
              </a:rPr>
              <a:t>We have further (independent) evidence that the observation-based data products are correct (</a:t>
            </a:r>
            <a:r>
              <a:rPr lang="en-US" sz="1800" dirty="0" err="1">
                <a:solidFill>
                  <a:schemeClr val="bg1">
                    <a:lumMod val="50000"/>
                  </a:schemeClr>
                </a:solidFill>
              </a:rPr>
              <a:t>ie</a:t>
            </a:r>
            <a:r>
              <a:rPr lang="en-US" sz="1800" dirty="0">
                <a:solidFill>
                  <a:schemeClr val="bg1">
                    <a:lumMod val="50000"/>
                  </a:schemeClr>
                </a:solidFill>
              </a:rPr>
              <a:t> models are underestimating ocean sink) </a:t>
            </a:r>
          </a:p>
          <a:p>
            <a:pPr lvl="1"/>
            <a:r>
              <a:rPr lang="en-US" sz="1505" dirty="0">
                <a:solidFill>
                  <a:schemeClr val="bg1">
                    <a:lumMod val="50000"/>
                  </a:schemeClr>
                </a:solidFill>
              </a:rPr>
              <a:t>something for next years workshop!</a:t>
            </a:r>
          </a:p>
          <a:p>
            <a:r>
              <a:rPr lang="en-US" sz="1800" dirty="0">
                <a:solidFill>
                  <a:schemeClr val="bg1">
                    <a:lumMod val="50000"/>
                  </a:schemeClr>
                </a:solidFill>
              </a:rPr>
              <a:t>ESA Ocean Carbon for Climate (OC4C) is (hopefully) funding some </a:t>
            </a:r>
            <a:r>
              <a:rPr lang="en-US" sz="1800" dirty="0" err="1">
                <a:solidFill>
                  <a:schemeClr val="bg1">
                    <a:lumMod val="50000"/>
                  </a:schemeClr>
                </a:solidFill>
              </a:rPr>
              <a:t>SSTskin</a:t>
            </a:r>
            <a:r>
              <a:rPr lang="en-US" sz="1800" dirty="0">
                <a:solidFill>
                  <a:schemeClr val="bg1">
                    <a:lumMod val="50000"/>
                  </a:schemeClr>
                </a:solidFill>
              </a:rPr>
              <a:t> work.</a:t>
            </a:r>
          </a:p>
          <a:p>
            <a:r>
              <a:rPr lang="en-US" sz="1800" dirty="0"/>
              <a:t>There is a desire (need?) for an </a:t>
            </a:r>
            <a:r>
              <a:rPr lang="en-US" sz="1800" i="1" dirty="0"/>
              <a:t>“air-sea gas exchange SST CDR”</a:t>
            </a:r>
            <a:r>
              <a:rPr lang="en-US" sz="1800" dirty="0"/>
              <a:t> e.g., top and bottom of mass boundary layer (MBL) SST.</a:t>
            </a:r>
          </a:p>
          <a:p>
            <a:pPr lvl="1"/>
            <a:r>
              <a:rPr lang="en-US" sz="1505" dirty="0"/>
              <a:t>Currently using 0.2 m SST as bottom of MBL and NOAA COARE model (and ERA-5 data + SST at 0.2 m) to determine the skin SST which is used as best estimate of the top of MBL.</a:t>
            </a:r>
          </a:p>
        </p:txBody>
      </p:sp>
      <p:sp>
        <p:nvSpPr>
          <p:cNvPr id="6" name="Title 1">
            <a:extLst>
              <a:ext uri="{FF2B5EF4-FFF2-40B4-BE49-F238E27FC236}">
                <a16:creationId xmlns:a16="http://schemas.microsoft.com/office/drawing/2014/main" id="{865427A9-4D64-9501-8891-74204CC4BD54}"/>
              </a:ext>
            </a:extLst>
          </p:cNvPr>
          <p:cNvSpPr>
            <a:spLocks noGrp="1"/>
          </p:cNvSpPr>
          <p:nvPr>
            <p:ph type="title"/>
          </p:nvPr>
        </p:nvSpPr>
        <p:spPr>
          <a:xfrm>
            <a:off x="482346" y="0"/>
            <a:ext cx="7886700" cy="994172"/>
          </a:xfrm>
        </p:spPr>
        <p:txBody>
          <a:bodyPr/>
          <a:lstStyle/>
          <a:p>
            <a:r>
              <a:rPr lang="en-US" dirty="0">
                <a:latin typeface="Arial" panose="020B0604020202020204" pitchFamily="34" charset="0"/>
                <a:cs typeface="Arial" panose="020B0604020202020204" pitchFamily="34" charset="0"/>
              </a:rPr>
              <a:t>Outcomes and conclusions</a:t>
            </a:r>
          </a:p>
        </p:txBody>
      </p:sp>
    </p:spTree>
    <p:extLst>
      <p:ext uri="{BB962C8B-B14F-4D97-AF65-F5344CB8AC3E}">
        <p14:creationId xmlns:p14="http://schemas.microsoft.com/office/powerpoint/2010/main" val="128068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8770-5D5C-2C46-E756-2A531EB1FF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7AC6EB-D379-49BF-0C20-EA307BD8AF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86246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18D1F-9608-7D4B-37B3-0DA84D859B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58F791-3FDF-8CE7-A5F3-153848091FCE}"/>
              </a:ext>
            </a:extLst>
          </p:cNvPr>
          <p:cNvSpPr/>
          <p:nvPr/>
        </p:nvSpPr>
        <p:spPr>
          <a:xfrm>
            <a:off x="6749592" y="292231"/>
            <a:ext cx="1791093" cy="653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508D7A4-9E86-47B6-AEFC-621F2705DC41}"/>
              </a:ext>
            </a:extLst>
          </p:cNvPr>
          <p:cNvPicPr>
            <a:picLocks noChangeAspect="1"/>
          </p:cNvPicPr>
          <p:nvPr/>
        </p:nvPicPr>
        <p:blipFill>
          <a:blip r:embed="rId2"/>
          <a:srcRect l="13107" t="5607" r="10277" b="5706"/>
          <a:stretch/>
        </p:blipFill>
        <p:spPr>
          <a:xfrm>
            <a:off x="160255" y="29701"/>
            <a:ext cx="645737" cy="653290"/>
          </a:xfrm>
          <a:prstGeom prst="rect">
            <a:avLst/>
          </a:prstGeom>
        </p:spPr>
      </p:pic>
      <p:sp>
        <p:nvSpPr>
          <p:cNvPr id="8" name="Title 1">
            <a:extLst>
              <a:ext uri="{FF2B5EF4-FFF2-40B4-BE49-F238E27FC236}">
                <a16:creationId xmlns:a16="http://schemas.microsoft.com/office/drawing/2014/main" id="{CFCA469B-6F9E-EFB9-AB99-127BFC67F3B8}"/>
              </a:ext>
            </a:extLst>
          </p:cNvPr>
          <p:cNvSpPr txBox="1">
            <a:spLocks/>
          </p:cNvSpPr>
          <p:nvPr/>
        </p:nvSpPr>
        <p:spPr>
          <a:xfrm>
            <a:off x="805993" y="156951"/>
            <a:ext cx="8044998" cy="461925"/>
          </a:xfrm>
          <a:prstGeom prst="rect">
            <a:avLst/>
          </a:prstGeom>
        </p:spPr>
        <p:txBody>
          <a:bodyPr vert="horz" lIns="91440" tIns="45720" rIns="91440" bIns="45720" rtlCol="0" anchor="t">
            <a:noAutofit/>
          </a:bodyPr>
          <a:lstStyle>
            <a:lvl1pPr algn="l" defTabSz="415869" rtl="0" eaLnBrk="1" latinLnBrk="0" hangingPunct="1">
              <a:lnSpc>
                <a:spcPct val="90000"/>
              </a:lnSpc>
              <a:spcBef>
                <a:spcPct val="0"/>
              </a:spcBef>
              <a:buNone/>
              <a:defRPr sz="3002" b="0" i="0" kern="1200">
                <a:solidFill>
                  <a:srgbClr val="003C3B"/>
                </a:solidFill>
                <a:latin typeface="Outfit" pitchFamily="2" charset="0"/>
                <a:ea typeface="+mj-ea"/>
                <a:cs typeface="+mj-cs"/>
              </a:defRPr>
            </a:lvl1pPr>
          </a:lstStyle>
          <a:p>
            <a:r>
              <a:rPr lang="en-GB" sz="2400" b="1" dirty="0">
                <a:latin typeface="Arial" panose="020B0604020202020204" pitchFamily="34" charset="0"/>
                <a:cs typeface="Arial" panose="020B0604020202020204" pitchFamily="34" charset="0"/>
              </a:rPr>
              <a:t>Returning to the “artificial” temperature gradients…</a:t>
            </a:r>
          </a:p>
        </p:txBody>
      </p:sp>
      <p:pic>
        <p:nvPicPr>
          <p:cNvPr id="6" name="Picture 5" descr="A logo with a blue circle and a black background&#10;&#10;Description automatically generated">
            <a:extLst>
              <a:ext uri="{FF2B5EF4-FFF2-40B4-BE49-F238E27FC236}">
                <a16:creationId xmlns:a16="http://schemas.microsoft.com/office/drawing/2014/main" id="{5FA9937D-1D4C-D4A9-6FF8-E9AD3E2D2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682" y="4477732"/>
            <a:ext cx="657113" cy="665768"/>
          </a:xfrm>
          <a:prstGeom prst="rect">
            <a:avLst/>
          </a:prstGeom>
        </p:spPr>
      </p:pic>
      <p:pic>
        <p:nvPicPr>
          <p:cNvPr id="7" name="Picture 6">
            <a:extLst>
              <a:ext uri="{FF2B5EF4-FFF2-40B4-BE49-F238E27FC236}">
                <a16:creationId xmlns:a16="http://schemas.microsoft.com/office/drawing/2014/main" id="{B27A3F43-B1AD-8F93-1867-E977E1BEB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96789"/>
            <a:ext cx="1325668" cy="517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logo&#10;&#10;Description automatically generated">
            <a:extLst>
              <a:ext uri="{FF2B5EF4-FFF2-40B4-BE49-F238E27FC236}">
                <a16:creationId xmlns:a16="http://schemas.microsoft.com/office/drawing/2014/main" id="{61C59F4C-CE44-2C6B-D10B-446B3D8B56D8}"/>
              </a:ext>
            </a:extLst>
          </p:cNvPr>
          <p:cNvPicPr>
            <a:picLocks noChangeAspect="1"/>
          </p:cNvPicPr>
          <p:nvPr/>
        </p:nvPicPr>
        <p:blipFill>
          <a:blip r:embed="rId5" cstate="print">
            <a:extLst>
              <a:ext uri="{28A0092B-C50C-407E-A947-70E740481C1C}">
                <a14:useLocalDpi xmlns:a14="http://schemas.microsoft.com/office/drawing/2010/main" val="0"/>
              </a:ext>
            </a:extLst>
          </a:blip>
          <a:srcRect l="9234" t="12196" r="24627" b="23267"/>
          <a:stretch/>
        </p:blipFill>
        <p:spPr>
          <a:xfrm>
            <a:off x="2251231" y="4477732"/>
            <a:ext cx="682279" cy="665768"/>
          </a:xfrm>
          <a:prstGeom prst="rect">
            <a:avLst/>
          </a:prstGeom>
        </p:spPr>
      </p:pic>
      <p:sp>
        <p:nvSpPr>
          <p:cNvPr id="14" name="Rectangle 13">
            <a:extLst>
              <a:ext uri="{FF2B5EF4-FFF2-40B4-BE49-F238E27FC236}">
                <a16:creationId xmlns:a16="http://schemas.microsoft.com/office/drawing/2014/main" id="{DD9AD083-72B3-1D47-D152-91959178CF04}"/>
              </a:ext>
            </a:extLst>
          </p:cNvPr>
          <p:cNvSpPr/>
          <p:nvPr/>
        </p:nvSpPr>
        <p:spPr>
          <a:xfrm>
            <a:off x="108409" y="735446"/>
            <a:ext cx="8969604" cy="3453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Can we use these satellite climate data records to aid in the quality control of SOCAT?</a:t>
            </a:r>
          </a:p>
        </p:txBody>
      </p:sp>
      <p:pic>
        <p:nvPicPr>
          <p:cNvPr id="12" name="Picture 11" descr="A group of maps of the world&#10;&#10;AI-generated content may be incorrect.">
            <a:extLst>
              <a:ext uri="{FF2B5EF4-FFF2-40B4-BE49-F238E27FC236}">
                <a16:creationId xmlns:a16="http://schemas.microsoft.com/office/drawing/2014/main" id="{FBE3EBF0-B05C-8880-CE53-804437CD5527}"/>
              </a:ext>
            </a:extLst>
          </p:cNvPr>
          <p:cNvPicPr>
            <a:picLocks noChangeAspect="1"/>
          </p:cNvPicPr>
          <p:nvPr/>
        </p:nvPicPr>
        <p:blipFill>
          <a:blip r:embed="rId6" cstate="print">
            <a:extLst>
              <a:ext uri="{28A0092B-C50C-407E-A947-70E740481C1C}">
                <a14:useLocalDpi xmlns:a14="http://schemas.microsoft.com/office/drawing/2010/main" val="0"/>
              </a:ext>
            </a:extLst>
          </a:blip>
          <a:srcRect l="65216" t="69908" r="5085" b="4457"/>
          <a:stretch/>
        </p:blipFill>
        <p:spPr>
          <a:xfrm>
            <a:off x="1923200" y="1185483"/>
            <a:ext cx="6830687" cy="3275708"/>
          </a:xfrm>
          <a:prstGeom prst="rect">
            <a:avLst/>
          </a:prstGeom>
        </p:spPr>
      </p:pic>
      <p:pic>
        <p:nvPicPr>
          <p:cNvPr id="15" name="Picture 14" descr="A group of maps of the world&#10;&#10;AI-generated content may be incorrect.">
            <a:extLst>
              <a:ext uri="{FF2B5EF4-FFF2-40B4-BE49-F238E27FC236}">
                <a16:creationId xmlns:a16="http://schemas.microsoft.com/office/drawing/2014/main" id="{2179749E-7D4B-1BD0-3732-BF507FC215AA}"/>
              </a:ext>
            </a:extLst>
          </p:cNvPr>
          <p:cNvPicPr>
            <a:picLocks noChangeAspect="1"/>
          </p:cNvPicPr>
          <p:nvPr/>
        </p:nvPicPr>
        <p:blipFill>
          <a:blip r:embed="rId7" cstate="print">
            <a:extLst>
              <a:ext uri="{28A0092B-C50C-407E-A947-70E740481C1C}">
                <a14:useLocalDpi xmlns:a14="http://schemas.microsoft.com/office/drawing/2010/main" val="0"/>
              </a:ext>
            </a:extLst>
          </a:blip>
          <a:srcRect l="94278" t="28416" b="27604"/>
          <a:stretch/>
        </p:blipFill>
        <p:spPr>
          <a:xfrm>
            <a:off x="8554825" y="1723864"/>
            <a:ext cx="523188" cy="2234153"/>
          </a:xfrm>
          <a:prstGeom prst="rect">
            <a:avLst/>
          </a:prstGeom>
        </p:spPr>
      </p:pic>
      <p:sp>
        <p:nvSpPr>
          <p:cNvPr id="17" name="TextBox 16">
            <a:extLst>
              <a:ext uri="{FF2B5EF4-FFF2-40B4-BE49-F238E27FC236}">
                <a16:creationId xmlns:a16="http://schemas.microsoft.com/office/drawing/2014/main" id="{C9FEB68D-336A-629A-BF3D-D9851BEDF066}"/>
              </a:ext>
            </a:extLst>
          </p:cNvPr>
          <p:cNvSpPr txBox="1"/>
          <p:nvPr/>
        </p:nvSpPr>
        <p:spPr>
          <a:xfrm>
            <a:off x="6749592" y="3886569"/>
            <a:ext cx="1471756" cy="369332"/>
          </a:xfrm>
          <a:prstGeom prst="rect">
            <a:avLst/>
          </a:prstGeom>
          <a:noFill/>
        </p:spPr>
        <p:txBody>
          <a:bodyPr wrap="square" rtlCol="0">
            <a:spAutoFit/>
          </a:bodyPr>
          <a:lstStyle/>
          <a:p>
            <a:r>
              <a:rPr lang="en-GB" dirty="0"/>
              <a:t>2020 - 2023</a:t>
            </a:r>
          </a:p>
        </p:txBody>
      </p:sp>
      <p:sp>
        <p:nvSpPr>
          <p:cNvPr id="18" name="Rectangle 17">
            <a:extLst>
              <a:ext uri="{FF2B5EF4-FFF2-40B4-BE49-F238E27FC236}">
                <a16:creationId xmlns:a16="http://schemas.microsoft.com/office/drawing/2014/main" id="{0F6BB67D-AFF7-4498-D5CE-0D9CF2680E8F}"/>
              </a:ext>
            </a:extLst>
          </p:cNvPr>
          <p:cNvSpPr/>
          <p:nvPr/>
        </p:nvSpPr>
        <p:spPr>
          <a:xfrm>
            <a:off x="160255" y="1949432"/>
            <a:ext cx="2003548" cy="15406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Plotted cruises where the SST difference is greater than 2 times CCI-SST uncertainty (~95% confidence)</a:t>
            </a:r>
          </a:p>
        </p:txBody>
      </p:sp>
      <p:sp>
        <p:nvSpPr>
          <p:cNvPr id="3" name="TextBox 2">
            <a:extLst>
              <a:ext uri="{FF2B5EF4-FFF2-40B4-BE49-F238E27FC236}">
                <a16:creationId xmlns:a16="http://schemas.microsoft.com/office/drawing/2014/main" id="{C8F1CF4F-CC10-24B7-B53F-7502505D1A3C}"/>
              </a:ext>
            </a:extLst>
          </p:cNvPr>
          <p:cNvSpPr txBox="1"/>
          <p:nvPr/>
        </p:nvSpPr>
        <p:spPr>
          <a:xfrm>
            <a:off x="3869702" y="4923116"/>
            <a:ext cx="5434553" cy="215444"/>
          </a:xfrm>
          <a:prstGeom prst="rect">
            <a:avLst/>
          </a:prstGeom>
          <a:noFill/>
        </p:spPr>
        <p:txBody>
          <a:bodyPr wrap="square" rtlCol="0">
            <a:spAutoFit/>
          </a:bodyPr>
          <a:lstStyle/>
          <a:p>
            <a:r>
              <a:rPr lang="en-GB" sz="800"/>
              <a:t>Ford, D.J., Shutler, J.D., et al. Reanalysed SOCAT observations for global ocean CO2 sink assessments (in prep)</a:t>
            </a:r>
          </a:p>
        </p:txBody>
      </p:sp>
      <p:sp>
        <p:nvSpPr>
          <p:cNvPr id="11" name="Rectangle 10">
            <a:extLst>
              <a:ext uri="{FF2B5EF4-FFF2-40B4-BE49-F238E27FC236}">
                <a16:creationId xmlns:a16="http://schemas.microsoft.com/office/drawing/2014/main" id="{DFBD5729-CA6B-FA88-C382-BD9AE0B07715}"/>
              </a:ext>
            </a:extLst>
          </p:cNvPr>
          <p:cNvSpPr/>
          <p:nvPr/>
        </p:nvSpPr>
        <p:spPr>
          <a:xfrm>
            <a:off x="4913377" y="3139439"/>
            <a:ext cx="1512089" cy="8185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161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3CAA87-79A4-B576-1D0E-18494DD56866}"/>
              </a:ext>
            </a:extLst>
          </p:cNvPr>
          <p:cNvSpPr txBox="1"/>
          <p:nvPr/>
        </p:nvSpPr>
        <p:spPr>
          <a:xfrm>
            <a:off x="334453" y="1053416"/>
            <a:ext cx="3785616" cy="2031325"/>
          </a:xfrm>
          <a:prstGeom prst="rect">
            <a:avLst/>
          </a:prstGeom>
          <a:solidFill>
            <a:schemeClr val="accent2">
              <a:lumMod val="20000"/>
              <a:lumOff val="80000"/>
            </a:schemeClr>
          </a:solidFill>
        </p:spPr>
        <p:txBody>
          <a:bodyPr wrap="square" rtlCol="0">
            <a:spAutoFit/>
          </a:bodyPr>
          <a:lstStyle/>
          <a:p>
            <a:r>
              <a:rPr lang="en-GB" dirty="0">
                <a:solidFill>
                  <a:schemeClr val="bg1">
                    <a:lumMod val="50000"/>
                  </a:schemeClr>
                </a:solidFill>
              </a:rPr>
              <a:t>Global bias between OISST and CCI does not appear to change during this period, but regional changes in the temperate in northern latitudes and Southern Ocean could cause the observed discrepancy.</a:t>
            </a:r>
          </a:p>
        </p:txBody>
      </p:sp>
      <p:sp>
        <p:nvSpPr>
          <p:cNvPr id="7" name="TextBox 6">
            <a:extLst>
              <a:ext uri="{FF2B5EF4-FFF2-40B4-BE49-F238E27FC236}">
                <a16:creationId xmlns:a16="http://schemas.microsoft.com/office/drawing/2014/main" id="{6E22DB45-FF88-D7AB-6E65-0F1C053DDF62}"/>
              </a:ext>
            </a:extLst>
          </p:cNvPr>
          <p:cNvSpPr txBox="1"/>
          <p:nvPr/>
        </p:nvSpPr>
        <p:spPr>
          <a:xfrm>
            <a:off x="334453" y="3229155"/>
            <a:ext cx="3785616" cy="1754326"/>
          </a:xfrm>
          <a:prstGeom prst="rect">
            <a:avLst/>
          </a:prstGeom>
          <a:solidFill>
            <a:schemeClr val="accent2">
              <a:lumMod val="20000"/>
              <a:lumOff val="80000"/>
            </a:schemeClr>
          </a:solidFill>
        </p:spPr>
        <p:txBody>
          <a:bodyPr wrap="square" rtlCol="0">
            <a:spAutoFit/>
          </a:bodyPr>
          <a:lstStyle/>
          <a:p>
            <a:r>
              <a:rPr lang="en-GB" dirty="0"/>
              <a:t>These regional biases increase from 2015 through to 2021, which combined with high gas exchange in polar regions </a:t>
            </a:r>
            <a:r>
              <a:rPr lang="en-GB" u="sng" dirty="0"/>
              <a:t>could</a:t>
            </a:r>
            <a:r>
              <a:rPr lang="en-GB" dirty="0"/>
              <a:t> explain the shift between OISST and CCI results…</a:t>
            </a:r>
          </a:p>
        </p:txBody>
      </p:sp>
      <p:pic>
        <p:nvPicPr>
          <p:cNvPr id="10" name="Content Placeholder 4">
            <a:extLst>
              <a:ext uri="{FF2B5EF4-FFF2-40B4-BE49-F238E27FC236}">
                <a16:creationId xmlns:a16="http://schemas.microsoft.com/office/drawing/2014/main" id="{49C4CF51-4059-142B-151B-F6696A86ED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38690" y="1051132"/>
            <a:ext cx="3840480" cy="3840480"/>
          </a:xfrm>
        </p:spPr>
      </p:pic>
      <p:sp>
        <p:nvSpPr>
          <p:cNvPr id="11" name="TextBox 10">
            <a:extLst>
              <a:ext uri="{FF2B5EF4-FFF2-40B4-BE49-F238E27FC236}">
                <a16:creationId xmlns:a16="http://schemas.microsoft.com/office/drawing/2014/main" id="{FC92409C-E953-5F81-69D1-BB3E996DD2A6}"/>
              </a:ext>
            </a:extLst>
          </p:cNvPr>
          <p:cNvSpPr txBox="1"/>
          <p:nvPr/>
        </p:nvSpPr>
        <p:spPr>
          <a:xfrm>
            <a:off x="8156660" y="3196847"/>
            <a:ext cx="1035861" cy="307777"/>
          </a:xfrm>
          <a:prstGeom prst="rect">
            <a:avLst/>
          </a:prstGeom>
          <a:noFill/>
        </p:spPr>
        <p:txBody>
          <a:bodyPr wrap="none" rtlCol="0">
            <a:spAutoFit/>
          </a:bodyPr>
          <a:lstStyle/>
          <a:p>
            <a:r>
              <a:rPr lang="en-US" sz="1400" dirty="0"/>
              <a:t>~0.25 </a:t>
            </a:r>
            <a:r>
              <a:rPr lang="en-US" sz="1400" dirty="0" err="1"/>
              <a:t>PgC</a:t>
            </a:r>
            <a:endParaRPr lang="en-US" sz="1400" dirty="0"/>
          </a:p>
        </p:txBody>
      </p:sp>
      <p:cxnSp>
        <p:nvCxnSpPr>
          <p:cNvPr id="12" name="Straight Arrow Connector 11">
            <a:extLst>
              <a:ext uri="{FF2B5EF4-FFF2-40B4-BE49-F238E27FC236}">
                <a16:creationId xmlns:a16="http://schemas.microsoft.com/office/drawing/2014/main" id="{1B2DB4F9-ADC5-C95B-30DD-B800F5183E5A}"/>
              </a:ext>
            </a:extLst>
          </p:cNvPr>
          <p:cNvCxnSpPr/>
          <p:nvPr/>
        </p:nvCxnSpPr>
        <p:spPr>
          <a:xfrm>
            <a:off x="8131266" y="3183612"/>
            <a:ext cx="0" cy="39624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25D4708-3B65-6510-EC99-C51BE103F8C7}"/>
              </a:ext>
            </a:extLst>
          </p:cNvPr>
          <p:cNvSpPr>
            <a:spLocks noGrp="1"/>
          </p:cNvSpPr>
          <p:nvPr>
            <p:ph type="title"/>
          </p:nvPr>
        </p:nvSpPr>
        <p:spPr>
          <a:xfrm>
            <a:off x="628650" y="165402"/>
            <a:ext cx="7886700" cy="994172"/>
          </a:xfrm>
        </p:spPr>
        <p:txBody>
          <a:bodyPr/>
          <a:lstStyle/>
          <a:p>
            <a:r>
              <a:rPr lang="en-US" dirty="0">
                <a:latin typeface="Arial" panose="020B0604020202020204" pitchFamily="34" charset="0"/>
                <a:cs typeface="Arial" panose="020B0604020202020204" pitchFamily="34" charset="0"/>
              </a:rPr>
              <a:t>Which climate record should we use?</a:t>
            </a:r>
          </a:p>
        </p:txBody>
      </p:sp>
    </p:spTree>
    <p:extLst>
      <p:ext uri="{BB962C8B-B14F-4D97-AF65-F5344CB8AC3E}">
        <p14:creationId xmlns:p14="http://schemas.microsoft.com/office/powerpoint/2010/main" val="2550337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2733"/>
            <a:ext cx="7886700" cy="994172"/>
          </a:xfrm>
        </p:spPr>
        <p:txBody>
          <a:bodyPr vert="horz" lIns="91438" tIns="45719" rIns="91438" bIns="45719" rtlCol="0" anchor="ctr">
            <a:normAutofit/>
          </a:bodyPr>
          <a:lstStyle/>
          <a:p>
            <a:r>
              <a:rPr lang="en-US" sz="2400" dirty="0">
                <a:solidFill>
                  <a:schemeClr val="bg1"/>
                </a:solidFill>
              </a:rPr>
              <a:t>The importance of the oceans</a:t>
            </a:r>
          </a:p>
        </p:txBody>
      </p:sp>
      <p:pic>
        <p:nvPicPr>
          <p:cNvPr id="8" name="Picture 7" descr="Venus_Earth_size_comparison.jpg"/>
          <p:cNvPicPr>
            <a:picLocks/>
          </p:cNvPicPr>
          <p:nvPr/>
        </p:nvPicPr>
        <p:blipFill>
          <a:blip r:embed="rId3">
            <a:extLst>
              <a:ext uri="{28A0092B-C50C-407E-A947-70E740481C1C}">
                <a14:useLocalDpi xmlns:a14="http://schemas.microsoft.com/office/drawing/2010/main" val="0"/>
              </a:ext>
            </a:extLst>
          </a:blip>
          <a:stretch>
            <a:fillRect/>
          </a:stretch>
        </p:blipFill>
        <p:spPr>
          <a:xfrm>
            <a:off x="1051413" y="924379"/>
            <a:ext cx="6858000" cy="3559302"/>
          </a:xfrm>
          <a:prstGeom prst="rect">
            <a:avLst/>
          </a:prstGeom>
        </p:spPr>
      </p:pic>
      <p:pic>
        <p:nvPicPr>
          <p:cNvPr id="3" name="Picture 2" descr="f-d 4e67c8871f8cc643b0af4768c0c2f06a62b0993081fc8293a632bb17+IMAGE_THUMB_POSTCARD_TINY+IMAGE_THUMB_POSTCARD_TINY.1.png">
            <a:extLst>
              <a:ext uri="{FF2B5EF4-FFF2-40B4-BE49-F238E27FC236}">
                <a16:creationId xmlns:a16="http://schemas.microsoft.com/office/drawing/2014/main" id="{1C390966-F36C-9FC5-6655-5958CE2E3252}"/>
              </a:ext>
            </a:extLst>
          </p:cNvPr>
          <p:cNvPicPr>
            <a:picLocks noChangeAspect="1"/>
          </p:cNvPicPr>
          <p:nvPr/>
        </p:nvPicPr>
        <p:blipFill rotWithShape="1">
          <a:blip r:embed="rId4">
            <a:extLst>
              <a:ext uri="{28A0092B-C50C-407E-A947-70E740481C1C}">
                <a14:useLocalDpi xmlns:a14="http://schemas.microsoft.com/office/drawing/2010/main" val="0"/>
              </a:ext>
            </a:extLst>
          </a:blip>
          <a:srcRect t="16600"/>
          <a:stretch/>
        </p:blipFill>
        <p:spPr>
          <a:xfrm>
            <a:off x="7324725" y="3503095"/>
            <a:ext cx="2381250" cy="1640405"/>
          </a:xfrm>
          <a:prstGeom prst="rect">
            <a:avLst/>
          </a:prstGeom>
        </p:spPr>
      </p:pic>
    </p:spTree>
    <p:extLst>
      <p:ext uri="{BB962C8B-B14F-4D97-AF65-F5344CB8AC3E}">
        <p14:creationId xmlns:p14="http://schemas.microsoft.com/office/powerpoint/2010/main" val="3180591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2" y="273846"/>
            <a:ext cx="8751094" cy="994172"/>
          </a:xfrm>
        </p:spPr>
        <p:txBody>
          <a:bodyPr>
            <a:normAutofit/>
          </a:bodyPr>
          <a:lstStyle/>
          <a:p>
            <a:r>
              <a:rPr lang="en-US" sz="2800" b="1" dirty="0"/>
              <a:t>Importance of the ocean</a:t>
            </a:r>
          </a:p>
        </p:txBody>
      </p:sp>
      <p:sp>
        <p:nvSpPr>
          <p:cNvPr id="4" name="TextBox 3"/>
          <p:cNvSpPr txBox="1"/>
          <p:nvPr/>
        </p:nvSpPr>
        <p:spPr>
          <a:xfrm>
            <a:off x="286798" y="1216390"/>
            <a:ext cx="4369594" cy="3416320"/>
          </a:xfrm>
          <a:prstGeom prst="rect">
            <a:avLst/>
          </a:prstGeom>
          <a:noFill/>
        </p:spPr>
        <p:txBody>
          <a:bodyPr wrap="square" rtlCol="0">
            <a:spAutoFit/>
          </a:bodyPr>
          <a:lstStyle/>
          <a:p>
            <a:r>
              <a:rPr lang="en-US" b="1" dirty="0"/>
              <a:t>Global carbon budgets</a:t>
            </a:r>
          </a:p>
          <a:p>
            <a:r>
              <a:rPr lang="en-US" dirty="0"/>
              <a:t>The oceans and atmosphere provide the two main observational constraints on global carbon budgets use to guide policy.</a:t>
            </a:r>
          </a:p>
          <a:p>
            <a:endParaRPr lang="en-US" dirty="0"/>
          </a:p>
          <a:p>
            <a:r>
              <a:rPr lang="en-US" dirty="0"/>
              <a:t>Advising governments to guide and motivate action. </a:t>
            </a:r>
          </a:p>
          <a:p>
            <a:endParaRPr lang="en-US" dirty="0"/>
          </a:p>
          <a:p>
            <a:endParaRPr lang="en-US" dirty="0"/>
          </a:p>
          <a:p>
            <a:r>
              <a:rPr lang="en-US" b="1" dirty="0"/>
              <a:t>Food security and conservation</a:t>
            </a:r>
          </a:p>
          <a:p>
            <a:r>
              <a:rPr lang="en-US" dirty="0"/>
              <a:t>Identify regions and ecosystems at risk.</a:t>
            </a:r>
          </a:p>
        </p:txBody>
      </p:sp>
      <p:pic>
        <p:nvPicPr>
          <p:cNvPr id="5" name="Picture 4" descr="Shutler-Figure1d.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906" y="2631281"/>
            <a:ext cx="3511296" cy="2340864"/>
          </a:xfrm>
          <a:prstGeom prst="rect">
            <a:avLst/>
          </a:prstGeom>
        </p:spPr>
      </p:pic>
      <p:pic>
        <p:nvPicPr>
          <p:cNvPr id="6" name="Picture 5" descr="vPEYuJ6__400x4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906" y="500063"/>
            <a:ext cx="1905000" cy="1905000"/>
          </a:xfrm>
          <a:prstGeom prst="rect">
            <a:avLst/>
          </a:prstGeom>
        </p:spPr>
      </p:pic>
      <p:pic>
        <p:nvPicPr>
          <p:cNvPr id="7" name="Picture 6" descr="WWF-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452" y="642938"/>
            <a:ext cx="1428750" cy="1714500"/>
          </a:xfrm>
          <a:prstGeom prst="rect">
            <a:avLst/>
          </a:prstGeom>
        </p:spPr>
      </p:pic>
    </p:spTree>
    <p:extLst>
      <p:ext uri="{BB962C8B-B14F-4D97-AF65-F5344CB8AC3E}">
        <p14:creationId xmlns:p14="http://schemas.microsoft.com/office/powerpoint/2010/main" val="103285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12876" t="86969" r="20909"/>
          <a:stretch/>
        </p:blipFill>
        <p:spPr>
          <a:xfrm>
            <a:off x="2163548" y="4422493"/>
            <a:ext cx="4066571" cy="456216"/>
          </a:xfrm>
          <a:prstGeom prst="rect">
            <a:avLst/>
          </a:prstGeom>
        </p:spPr>
      </p:pic>
      <p:cxnSp>
        <p:nvCxnSpPr>
          <p:cNvPr id="63" name="Straight Connector 62"/>
          <p:cNvCxnSpPr/>
          <p:nvPr/>
        </p:nvCxnSpPr>
        <p:spPr>
          <a:xfrm flipV="1">
            <a:off x="2255302" y="4409870"/>
            <a:ext cx="3974817" cy="1262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a:grpSpLocks noChangeAspect="1"/>
          </p:cNvGrpSpPr>
          <p:nvPr/>
        </p:nvGrpSpPr>
        <p:grpSpPr bwMode="auto">
          <a:xfrm>
            <a:off x="3090863" y="2227660"/>
            <a:ext cx="3990975" cy="1333500"/>
            <a:chOff x="1636" y="1871"/>
            <a:chExt cx="3352" cy="1120"/>
          </a:xfrm>
          <a:noFill/>
        </p:grpSpPr>
        <p:sp>
          <p:nvSpPr>
            <p:cNvPr id="16" name="AutoShape 12"/>
            <p:cNvSpPr>
              <a:spLocks noChangeAspect="1" noChangeArrowheads="1" noTextEdit="1"/>
            </p:cNvSpPr>
            <p:nvPr/>
          </p:nvSpPr>
          <p:spPr bwMode="auto">
            <a:xfrm>
              <a:off x="1636" y="1871"/>
              <a:ext cx="3352" cy="112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7" name="Freeform 14"/>
            <p:cNvSpPr>
              <a:spLocks/>
            </p:cNvSpPr>
            <p:nvPr/>
          </p:nvSpPr>
          <p:spPr bwMode="auto">
            <a:xfrm>
              <a:off x="1638" y="1869"/>
              <a:ext cx="3348" cy="1120"/>
            </a:xfrm>
            <a:custGeom>
              <a:avLst/>
              <a:gdLst>
                <a:gd name="T0" fmla="*/ 1385 w 1417"/>
                <a:gd name="T1" fmla="*/ 425 h 474"/>
                <a:gd name="T2" fmla="*/ 1305 w 1417"/>
                <a:gd name="T3" fmla="*/ 346 h 474"/>
                <a:gd name="T4" fmla="*/ 1260 w 1417"/>
                <a:gd name="T5" fmla="*/ 379 h 474"/>
                <a:gd name="T6" fmla="*/ 1210 w 1417"/>
                <a:gd name="T7" fmla="*/ 339 h 474"/>
                <a:gd name="T8" fmla="*/ 1160 w 1417"/>
                <a:gd name="T9" fmla="*/ 330 h 474"/>
                <a:gd name="T10" fmla="*/ 1088 w 1417"/>
                <a:gd name="T11" fmla="*/ 281 h 474"/>
                <a:gd name="T12" fmla="*/ 1041 w 1417"/>
                <a:gd name="T13" fmla="*/ 251 h 474"/>
                <a:gd name="T14" fmla="*/ 990 w 1417"/>
                <a:gd name="T15" fmla="*/ 232 h 474"/>
                <a:gd name="T16" fmla="*/ 843 w 1417"/>
                <a:gd name="T17" fmla="*/ 138 h 474"/>
                <a:gd name="T18" fmla="*/ 777 w 1417"/>
                <a:gd name="T19" fmla="*/ 90 h 474"/>
                <a:gd name="T20" fmla="*/ 721 w 1417"/>
                <a:gd name="T21" fmla="*/ 79 h 474"/>
                <a:gd name="T22" fmla="*/ 654 w 1417"/>
                <a:gd name="T23" fmla="*/ 67 h 474"/>
                <a:gd name="T24" fmla="*/ 579 w 1417"/>
                <a:gd name="T25" fmla="*/ 62 h 474"/>
                <a:gd name="T26" fmla="*/ 491 w 1417"/>
                <a:gd name="T27" fmla="*/ 47 h 474"/>
                <a:gd name="T28" fmla="*/ 414 w 1417"/>
                <a:gd name="T29" fmla="*/ 53 h 474"/>
                <a:gd name="T30" fmla="*/ 366 w 1417"/>
                <a:gd name="T31" fmla="*/ 51 h 474"/>
                <a:gd name="T32" fmla="*/ 99 w 1417"/>
                <a:gd name="T33" fmla="*/ 16 h 474"/>
                <a:gd name="T34" fmla="*/ 5 w 1417"/>
                <a:gd name="T35" fmla="*/ 6 h 474"/>
                <a:gd name="T36" fmla="*/ 27 w 1417"/>
                <a:gd name="T37" fmla="*/ 5 h 474"/>
                <a:gd name="T38" fmla="*/ 36 w 1417"/>
                <a:gd name="T39" fmla="*/ 5 h 474"/>
                <a:gd name="T40" fmla="*/ 57 w 1417"/>
                <a:gd name="T41" fmla="*/ 5 h 474"/>
                <a:gd name="T42" fmla="*/ 121 w 1417"/>
                <a:gd name="T43" fmla="*/ 7 h 474"/>
                <a:gd name="T44" fmla="*/ 140 w 1417"/>
                <a:gd name="T45" fmla="*/ 15 h 474"/>
                <a:gd name="T46" fmla="*/ 161 w 1417"/>
                <a:gd name="T47" fmla="*/ 20 h 474"/>
                <a:gd name="T48" fmla="*/ 227 w 1417"/>
                <a:gd name="T49" fmla="*/ 22 h 474"/>
                <a:gd name="T50" fmla="*/ 268 w 1417"/>
                <a:gd name="T51" fmla="*/ 13 h 474"/>
                <a:gd name="T52" fmla="*/ 283 w 1417"/>
                <a:gd name="T53" fmla="*/ 16 h 474"/>
                <a:gd name="T54" fmla="*/ 290 w 1417"/>
                <a:gd name="T55" fmla="*/ 16 h 474"/>
                <a:gd name="T56" fmla="*/ 306 w 1417"/>
                <a:gd name="T57" fmla="*/ 20 h 474"/>
                <a:gd name="T58" fmla="*/ 339 w 1417"/>
                <a:gd name="T59" fmla="*/ 26 h 474"/>
                <a:gd name="T60" fmla="*/ 396 w 1417"/>
                <a:gd name="T61" fmla="*/ 36 h 474"/>
                <a:gd name="T62" fmla="*/ 447 w 1417"/>
                <a:gd name="T63" fmla="*/ 29 h 474"/>
                <a:gd name="T64" fmla="*/ 507 w 1417"/>
                <a:gd name="T65" fmla="*/ 27 h 474"/>
                <a:gd name="T66" fmla="*/ 597 w 1417"/>
                <a:gd name="T67" fmla="*/ 37 h 474"/>
                <a:gd name="T68" fmla="*/ 627 w 1417"/>
                <a:gd name="T69" fmla="*/ 34 h 474"/>
                <a:gd name="T70" fmla="*/ 640 w 1417"/>
                <a:gd name="T71" fmla="*/ 35 h 474"/>
                <a:gd name="T72" fmla="*/ 671 w 1417"/>
                <a:gd name="T73" fmla="*/ 44 h 474"/>
                <a:gd name="T74" fmla="*/ 680 w 1417"/>
                <a:gd name="T75" fmla="*/ 48 h 474"/>
                <a:gd name="T76" fmla="*/ 720 w 1417"/>
                <a:gd name="T77" fmla="*/ 57 h 474"/>
                <a:gd name="T78" fmla="*/ 756 w 1417"/>
                <a:gd name="T79" fmla="*/ 57 h 474"/>
                <a:gd name="T80" fmla="*/ 794 w 1417"/>
                <a:gd name="T81" fmla="*/ 80 h 474"/>
                <a:gd name="T82" fmla="*/ 876 w 1417"/>
                <a:gd name="T83" fmla="*/ 127 h 474"/>
                <a:gd name="T84" fmla="*/ 951 w 1417"/>
                <a:gd name="T85" fmla="*/ 145 h 474"/>
                <a:gd name="T86" fmla="*/ 990 w 1417"/>
                <a:gd name="T87" fmla="*/ 188 h 474"/>
                <a:gd name="T88" fmla="*/ 1051 w 1417"/>
                <a:gd name="T89" fmla="*/ 196 h 474"/>
                <a:gd name="T90" fmla="*/ 1087 w 1417"/>
                <a:gd name="T91" fmla="*/ 216 h 474"/>
                <a:gd name="T92" fmla="*/ 1154 w 1417"/>
                <a:gd name="T93" fmla="*/ 244 h 474"/>
                <a:gd name="T94" fmla="*/ 1193 w 1417"/>
                <a:gd name="T95" fmla="*/ 245 h 474"/>
                <a:gd name="T96" fmla="*/ 1243 w 1417"/>
                <a:gd name="T97" fmla="*/ 257 h 474"/>
                <a:gd name="T98" fmla="*/ 1264 w 1417"/>
                <a:gd name="T99" fmla="*/ 291 h 474"/>
                <a:gd name="T100" fmla="*/ 1305 w 1417"/>
                <a:gd name="T101" fmla="*/ 255 h 474"/>
                <a:gd name="T102" fmla="*/ 1369 w 1417"/>
                <a:gd name="T103" fmla="*/ 30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17" h="474">
                  <a:moveTo>
                    <a:pt x="1417" y="347"/>
                  </a:moveTo>
                  <a:cubicBezTo>
                    <a:pt x="1417" y="389"/>
                    <a:pt x="1417" y="431"/>
                    <a:pt x="1417" y="474"/>
                  </a:cubicBezTo>
                  <a:cubicBezTo>
                    <a:pt x="1404" y="466"/>
                    <a:pt x="1397" y="453"/>
                    <a:pt x="1391" y="440"/>
                  </a:cubicBezTo>
                  <a:cubicBezTo>
                    <a:pt x="1388" y="435"/>
                    <a:pt x="1386" y="430"/>
                    <a:pt x="1385" y="425"/>
                  </a:cubicBezTo>
                  <a:cubicBezTo>
                    <a:pt x="1382" y="414"/>
                    <a:pt x="1373" y="413"/>
                    <a:pt x="1365" y="415"/>
                  </a:cubicBezTo>
                  <a:cubicBezTo>
                    <a:pt x="1357" y="417"/>
                    <a:pt x="1353" y="414"/>
                    <a:pt x="1348" y="409"/>
                  </a:cubicBezTo>
                  <a:cubicBezTo>
                    <a:pt x="1338" y="398"/>
                    <a:pt x="1329" y="385"/>
                    <a:pt x="1324" y="370"/>
                  </a:cubicBezTo>
                  <a:cubicBezTo>
                    <a:pt x="1321" y="360"/>
                    <a:pt x="1314" y="352"/>
                    <a:pt x="1305" y="346"/>
                  </a:cubicBezTo>
                  <a:cubicBezTo>
                    <a:pt x="1301" y="344"/>
                    <a:pt x="1297" y="343"/>
                    <a:pt x="1293" y="345"/>
                  </a:cubicBezTo>
                  <a:cubicBezTo>
                    <a:pt x="1290" y="346"/>
                    <a:pt x="1287" y="347"/>
                    <a:pt x="1283" y="346"/>
                  </a:cubicBezTo>
                  <a:cubicBezTo>
                    <a:pt x="1279" y="346"/>
                    <a:pt x="1275" y="347"/>
                    <a:pt x="1273" y="351"/>
                  </a:cubicBezTo>
                  <a:cubicBezTo>
                    <a:pt x="1267" y="359"/>
                    <a:pt x="1263" y="368"/>
                    <a:pt x="1260" y="379"/>
                  </a:cubicBezTo>
                  <a:cubicBezTo>
                    <a:pt x="1257" y="372"/>
                    <a:pt x="1256" y="366"/>
                    <a:pt x="1255" y="360"/>
                  </a:cubicBezTo>
                  <a:cubicBezTo>
                    <a:pt x="1254" y="353"/>
                    <a:pt x="1251" y="348"/>
                    <a:pt x="1244" y="344"/>
                  </a:cubicBezTo>
                  <a:cubicBezTo>
                    <a:pt x="1236" y="340"/>
                    <a:pt x="1228" y="334"/>
                    <a:pt x="1218" y="335"/>
                  </a:cubicBezTo>
                  <a:cubicBezTo>
                    <a:pt x="1215" y="336"/>
                    <a:pt x="1213" y="338"/>
                    <a:pt x="1210" y="339"/>
                  </a:cubicBezTo>
                  <a:cubicBezTo>
                    <a:pt x="1206" y="341"/>
                    <a:pt x="1201" y="342"/>
                    <a:pt x="1198" y="336"/>
                  </a:cubicBezTo>
                  <a:cubicBezTo>
                    <a:pt x="1194" y="330"/>
                    <a:pt x="1189" y="327"/>
                    <a:pt x="1182" y="329"/>
                  </a:cubicBezTo>
                  <a:cubicBezTo>
                    <a:pt x="1180" y="330"/>
                    <a:pt x="1179" y="329"/>
                    <a:pt x="1178" y="328"/>
                  </a:cubicBezTo>
                  <a:cubicBezTo>
                    <a:pt x="1172" y="323"/>
                    <a:pt x="1167" y="324"/>
                    <a:pt x="1160" y="330"/>
                  </a:cubicBezTo>
                  <a:cubicBezTo>
                    <a:pt x="1159" y="311"/>
                    <a:pt x="1144" y="301"/>
                    <a:pt x="1132" y="289"/>
                  </a:cubicBezTo>
                  <a:cubicBezTo>
                    <a:pt x="1128" y="285"/>
                    <a:pt x="1124" y="281"/>
                    <a:pt x="1119" y="277"/>
                  </a:cubicBezTo>
                  <a:cubicBezTo>
                    <a:pt x="1110" y="271"/>
                    <a:pt x="1102" y="271"/>
                    <a:pt x="1094" y="277"/>
                  </a:cubicBezTo>
                  <a:cubicBezTo>
                    <a:pt x="1092" y="278"/>
                    <a:pt x="1090" y="280"/>
                    <a:pt x="1088" y="281"/>
                  </a:cubicBezTo>
                  <a:cubicBezTo>
                    <a:pt x="1085" y="282"/>
                    <a:pt x="1081" y="283"/>
                    <a:pt x="1078" y="279"/>
                  </a:cubicBezTo>
                  <a:cubicBezTo>
                    <a:pt x="1075" y="275"/>
                    <a:pt x="1070" y="272"/>
                    <a:pt x="1065" y="272"/>
                  </a:cubicBezTo>
                  <a:cubicBezTo>
                    <a:pt x="1059" y="271"/>
                    <a:pt x="1056" y="266"/>
                    <a:pt x="1052" y="262"/>
                  </a:cubicBezTo>
                  <a:cubicBezTo>
                    <a:pt x="1049" y="258"/>
                    <a:pt x="1047" y="253"/>
                    <a:pt x="1041" y="251"/>
                  </a:cubicBezTo>
                  <a:cubicBezTo>
                    <a:pt x="1036" y="249"/>
                    <a:pt x="1031" y="251"/>
                    <a:pt x="1027" y="251"/>
                  </a:cubicBezTo>
                  <a:cubicBezTo>
                    <a:pt x="1023" y="251"/>
                    <a:pt x="1021" y="250"/>
                    <a:pt x="1019" y="248"/>
                  </a:cubicBezTo>
                  <a:cubicBezTo>
                    <a:pt x="1014" y="241"/>
                    <a:pt x="1007" y="237"/>
                    <a:pt x="998" y="236"/>
                  </a:cubicBezTo>
                  <a:cubicBezTo>
                    <a:pt x="995" y="236"/>
                    <a:pt x="992" y="234"/>
                    <a:pt x="990" y="232"/>
                  </a:cubicBezTo>
                  <a:cubicBezTo>
                    <a:pt x="983" y="222"/>
                    <a:pt x="974" y="215"/>
                    <a:pt x="964" y="208"/>
                  </a:cubicBezTo>
                  <a:cubicBezTo>
                    <a:pt x="948" y="198"/>
                    <a:pt x="934" y="186"/>
                    <a:pt x="919" y="176"/>
                  </a:cubicBezTo>
                  <a:cubicBezTo>
                    <a:pt x="907" y="167"/>
                    <a:pt x="892" y="162"/>
                    <a:pt x="878" y="158"/>
                  </a:cubicBezTo>
                  <a:cubicBezTo>
                    <a:pt x="865" y="154"/>
                    <a:pt x="852" y="148"/>
                    <a:pt x="843" y="138"/>
                  </a:cubicBezTo>
                  <a:cubicBezTo>
                    <a:pt x="836" y="130"/>
                    <a:pt x="828" y="126"/>
                    <a:pt x="818" y="125"/>
                  </a:cubicBezTo>
                  <a:cubicBezTo>
                    <a:pt x="812" y="124"/>
                    <a:pt x="807" y="121"/>
                    <a:pt x="803" y="115"/>
                  </a:cubicBezTo>
                  <a:cubicBezTo>
                    <a:pt x="800" y="108"/>
                    <a:pt x="796" y="101"/>
                    <a:pt x="790" y="96"/>
                  </a:cubicBezTo>
                  <a:cubicBezTo>
                    <a:pt x="786" y="92"/>
                    <a:pt x="782" y="90"/>
                    <a:pt x="777" y="90"/>
                  </a:cubicBezTo>
                  <a:cubicBezTo>
                    <a:pt x="771" y="91"/>
                    <a:pt x="767" y="87"/>
                    <a:pt x="763" y="84"/>
                  </a:cubicBezTo>
                  <a:cubicBezTo>
                    <a:pt x="759" y="81"/>
                    <a:pt x="755" y="77"/>
                    <a:pt x="750" y="74"/>
                  </a:cubicBezTo>
                  <a:cubicBezTo>
                    <a:pt x="745" y="70"/>
                    <a:pt x="740" y="70"/>
                    <a:pt x="736" y="75"/>
                  </a:cubicBezTo>
                  <a:cubicBezTo>
                    <a:pt x="732" y="80"/>
                    <a:pt x="727" y="81"/>
                    <a:pt x="721" y="79"/>
                  </a:cubicBezTo>
                  <a:cubicBezTo>
                    <a:pt x="713" y="77"/>
                    <a:pt x="705" y="75"/>
                    <a:pt x="696" y="76"/>
                  </a:cubicBezTo>
                  <a:cubicBezTo>
                    <a:pt x="694" y="76"/>
                    <a:pt x="693" y="75"/>
                    <a:pt x="691" y="75"/>
                  </a:cubicBezTo>
                  <a:cubicBezTo>
                    <a:pt x="683" y="70"/>
                    <a:pt x="675" y="69"/>
                    <a:pt x="666" y="71"/>
                  </a:cubicBezTo>
                  <a:cubicBezTo>
                    <a:pt x="662" y="72"/>
                    <a:pt x="658" y="69"/>
                    <a:pt x="654" y="67"/>
                  </a:cubicBezTo>
                  <a:cubicBezTo>
                    <a:pt x="645" y="61"/>
                    <a:pt x="634" y="59"/>
                    <a:pt x="625" y="55"/>
                  </a:cubicBezTo>
                  <a:cubicBezTo>
                    <a:pt x="617" y="52"/>
                    <a:pt x="609" y="53"/>
                    <a:pt x="601" y="57"/>
                  </a:cubicBezTo>
                  <a:cubicBezTo>
                    <a:pt x="598" y="58"/>
                    <a:pt x="594" y="60"/>
                    <a:pt x="590" y="62"/>
                  </a:cubicBezTo>
                  <a:cubicBezTo>
                    <a:pt x="587" y="64"/>
                    <a:pt x="583" y="63"/>
                    <a:pt x="579" y="62"/>
                  </a:cubicBezTo>
                  <a:cubicBezTo>
                    <a:pt x="564" y="58"/>
                    <a:pt x="549" y="53"/>
                    <a:pt x="533" y="54"/>
                  </a:cubicBezTo>
                  <a:cubicBezTo>
                    <a:pt x="529" y="55"/>
                    <a:pt x="525" y="53"/>
                    <a:pt x="521" y="51"/>
                  </a:cubicBezTo>
                  <a:cubicBezTo>
                    <a:pt x="514" y="48"/>
                    <a:pt x="506" y="46"/>
                    <a:pt x="499" y="49"/>
                  </a:cubicBezTo>
                  <a:cubicBezTo>
                    <a:pt x="496" y="50"/>
                    <a:pt x="493" y="49"/>
                    <a:pt x="491" y="47"/>
                  </a:cubicBezTo>
                  <a:cubicBezTo>
                    <a:pt x="488" y="45"/>
                    <a:pt x="483" y="45"/>
                    <a:pt x="480" y="47"/>
                  </a:cubicBezTo>
                  <a:cubicBezTo>
                    <a:pt x="473" y="53"/>
                    <a:pt x="465" y="53"/>
                    <a:pt x="457" y="50"/>
                  </a:cubicBezTo>
                  <a:cubicBezTo>
                    <a:pt x="446" y="47"/>
                    <a:pt x="437" y="47"/>
                    <a:pt x="427" y="52"/>
                  </a:cubicBezTo>
                  <a:cubicBezTo>
                    <a:pt x="423" y="55"/>
                    <a:pt x="418" y="53"/>
                    <a:pt x="414" y="53"/>
                  </a:cubicBezTo>
                  <a:cubicBezTo>
                    <a:pt x="409" y="52"/>
                    <a:pt x="405" y="52"/>
                    <a:pt x="400" y="53"/>
                  </a:cubicBezTo>
                  <a:cubicBezTo>
                    <a:pt x="396" y="54"/>
                    <a:pt x="393" y="53"/>
                    <a:pt x="389" y="53"/>
                  </a:cubicBezTo>
                  <a:cubicBezTo>
                    <a:pt x="383" y="51"/>
                    <a:pt x="376" y="50"/>
                    <a:pt x="370" y="51"/>
                  </a:cubicBezTo>
                  <a:cubicBezTo>
                    <a:pt x="369" y="51"/>
                    <a:pt x="367" y="51"/>
                    <a:pt x="366" y="51"/>
                  </a:cubicBezTo>
                  <a:cubicBezTo>
                    <a:pt x="346" y="42"/>
                    <a:pt x="324" y="39"/>
                    <a:pt x="304" y="33"/>
                  </a:cubicBezTo>
                  <a:cubicBezTo>
                    <a:pt x="284" y="28"/>
                    <a:pt x="265" y="25"/>
                    <a:pt x="244" y="30"/>
                  </a:cubicBezTo>
                  <a:cubicBezTo>
                    <a:pt x="210" y="38"/>
                    <a:pt x="176" y="37"/>
                    <a:pt x="142" y="24"/>
                  </a:cubicBezTo>
                  <a:cubicBezTo>
                    <a:pt x="128" y="19"/>
                    <a:pt x="113" y="18"/>
                    <a:pt x="99" y="16"/>
                  </a:cubicBezTo>
                  <a:cubicBezTo>
                    <a:pt x="79" y="13"/>
                    <a:pt x="59" y="13"/>
                    <a:pt x="40" y="12"/>
                  </a:cubicBezTo>
                  <a:cubicBezTo>
                    <a:pt x="28" y="11"/>
                    <a:pt x="17" y="13"/>
                    <a:pt x="5" y="11"/>
                  </a:cubicBezTo>
                  <a:cubicBezTo>
                    <a:pt x="3" y="11"/>
                    <a:pt x="0" y="12"/>
                    <a:pt x="0" y="8"/>
                  </a:cubicBezTo>
                  <a:cubicBezTo>
                    <a:pt x="0" y="5"/>
                    <a:pt x="3" y="6"/>
                    <a:pt x="5" y="6"/>
                  </a:cubicBezTo>
                  <a:cubicBezTo>
                    <a:pt x="10" y="6"/>
                    <a:pt x="14" y="9"/>
                    <a:pt x="18" y="5"/>
                  </a:cubicBezTo>
                  <a:cubicBezTo>
                    <a:pt x="20" y="3"/>
                    <a:pt x="22" y="4"/>
                    <a:pt x="22" y="0"/>
                  </a:cubicBezTo>
                  <a:cubicBezTo>
                    <a:pt x="22" y="0"/>
                    <a:pt x="22" y="0"/>
                    <a:pt x="22" y="0"/>
                  </a:cubicBezTo>
                  <a:cubicBezTo>
                    <a:pt x="23" y="2"/>
                    <a:pt x="20" y="9"/>
                    <a:pt x="27" y="5"/>
                  </a:cubicBezTo>
                  <a:cubicBezTo>
                    <a:pt x="27" y="5"/>
                    <a:pt x="27" y="5"/>
                    <a:pt x="27" y="5"/>
                  </a:cubicBezTo>
                  <a:cubicBezTo>
                    <a:pt x="28" y="7"/>
                    <a:pt x="30" y="6"/>
                    <a:pt x="31" y="6"/>
                  </a:cubicBezTo>
                  <a:cubicBezTo>
                    <a:pt x="32" y="6"/>
                    <a:pt x="32" y="6"/>
                    <a:pt x="32" y="6"/>
                  </a:cubicBezTo>
                  <a:cubicBezTo>
                    <a:pt x="34" y="6"/>
                    <a:pt x="35" y="5"/>
                    <a:pt x="36" y="5"/>
                  </a:cubicBezTo>
                  <a:cubicBezTo>
                    <a:pt x="36" y="5"/>
                    <a:pt x="36" y="5"/>
                    <a:pt x="36" y="5"/>
                  </a:cubicBezTo>
                  <a:cubicBezTo>
                    <a:pt x="39" y="4"/>
                    <a:pt x="44" y="7"/>
                    <a:pt x="44" y="1"/>
                  </a:cubicBezTo>
                  <a:cubicBezTo>
                    <a:pt x="47" y="2"/>
                    <a:pt x="51" y="0"/>
                    <a:pt x="54" y="2"/>
                  </a:cubicBezTo>
                  <a:cubicBezTo>
                    <a:pt x="54" y="4"/>
                    <a:pt x="54" y="6"/>
                    <a:pt x="57" y="5"/>
                  </a:cubicBezTo>
                  <a:cubicBezTo>
                    <a:pt x="62" y="4"/>
                    <a:pt x="67" y="2"/>
                    <a:pt x="72" y="5"/>
                  </a:cubicBezTo>
                  <a:cubicBezTo>
                    <a:pt x="74" y="6"/>
                    <a:pt x="77" y="6"/>
                    <a:pt x="79" y="6"/>
                  </a:cubicBezTo>
                  <a:cubicBezTo>
                    <a:pt x="89" y="6"/>
                    <a:pt x="98" y="10"/>
                    <a:pt x="108" y="6"/>
                  </a:cubicBezTo>
                  <a:cubicBezTo>
                    <a:pt x="112" y="11"/>
                    <a:pt x="116" y="10"/>
                    <a:pt x="121" y="7"/>
                  </a:cubicBezTo>
                  <a:cubicBezTo>
                    <a:pt x="121" y="7"/>
                    <a:pt x="121" y="7"/>
                    <a:pt x="121" y="7"/>
                  </a:cubicBezTo>
                  <a:cubicBezTo>
                    <a:pt x="121" y="12"/>
                    <a:pt x="123" y="11"/>
                    <a:pt x="125" y="8"/>
                  </a:cubicBezTo>
                  <a:cubicBezTo>
                    <a:pt x="128" y="14"/>
                    <a:pt x="136" y="11"/>
                    <a:pt x="140" y="15"/>
                  </a:cubicBezTo>
                  <a:cubicBezTo>
                    <a:pt x="140" y="15"/>
                    <a:pt x="140" y="15"/>
                    <a:pt x="140" y="15"/>
                  </a:cubicBezTo>
                  <a:cubicBezTo>
                    <a:pt x="141" y="14"/>
                    <a:pt x="141" y="14"/>
                    <a:pt x="142" y="13"/>
                  </a:cubicBezTo>
                  <a:cubicBezTo>
                    <a:pt x="142" y="14"/>
                    <a:pt x="143" y="14"/>
                    <a:pt x="143" y="14"/>
                  </a:cubicBezTo>
                  <a:cubicBezTo>
                    <a:pt x="144" y="17"/>
                    <a:pt x="148" y="18"/>
                    <a:pt x="150" y="17"/>
                  </a:cubicBezTo>
                  <a:cubicBezTo>
                    <a:pt x="154" y="17"/>
                    <a:pt x="157" y="18"/>
                    <a:pt x="161" y="20"/>
                  </a:cubicBezTo>
                  <a:cubicBezTo>
                    <a:pt x="169" y="25"/>
                    <a:pt x="179" y="19"/>
                    <a:pt x="188" y="23"/>
                  </a:cubicBezTo>
                  <a:cubicBezTo>
                    <a:pt x="188" y="23"/>
                    <a:pt x="189" y="22"/>
                    <a:pt x="190" y="21"/>
                  </a:cubicBezTo>
                  <a:cubicBezTo>
                    <a:pt x="191" y="22"/>
                    <a:pt x="190" y="24"/>
                    <a:pt x="192" y="23"/>
                  </a:cubicBezTo>
                  <a:cubicBezTo>
                    <a:pt x="204" y="24"/>
                    <a:pt x="215" y="24"/>
                    <a:pt x="227" y="22"/>
                  </a:cubicBezTo>
                  <a:cubicBezTo>
                    <a:pt x="235" y="20"/>
                    <a:pt x="244" y="19"/>
                    <a:pt x="252" y="16"/>
                  </a:cubicBezTo>
                  <a:cubicBezTo>
                    <a:pt x="252" y="16"/>
                    <a:pt x="252" y="16"/>
                    <a:pt x="252" y="16"/>
                  </a:cubicBezTo>
                  <a:cubicBezTo>
                    <a:pt x="255" y="17"/>
                    <a:pt x="254" y="14"/>
                    <a:pt x="255" y="13"/>
                  </a:cubicBezTo>
                  <a:cubicBezTo>
                    <a:pt x="259" y="15"/>
                    <a:pt x="264" y="13"/>
                    <a:pt x="268" y="13"/>
                  </a:cubicBezTo>
                  <a:cubicBezTo>
                    <a:pt x="272" y="16"/>
                    <a:pt x="277" y="14"/>
                    <a:pt x="282" y="13"/>
                  </a:cubicBezTo>
                  <a:cubicBezTo>
                    <a:pt x="282" y="13"/>
                    <a:pt x="282" y="13"/>
                    <a:pt x="282" y="13"/>
                  </a:cubicBezTo>
                  <a:cubicBezTo>
                    <a:pt x="282" y="14"/>
                    <a:pt x="282" y="15"/>
                    <a:pt x="283" y="16"/>
                  </a:cubicBezTo>
                  <a:cubicBezTo>
                    <a:pt x="283" y="16"/>
                    <a:pt x="283" y="16"/>
                    <a:pt x="283" y="16"/>
                  </a:cubicBezTo>
                  <a:cubicBezTo>
                    <a:pt x="283" y="16"/>
                    <a:pt x="283" y="16"/>
                    <a:pt x="283" y="16"/>
                  </a:cubicBezTo>
                  <a:cubicBezTo>
                    <a:pt x="284" y="16"/>
                    <a:pt x="285" y="15"/>
                    <a:pt x="286" y="15"/>
                  </a:cubicBezTo>
                  <a:cubicBezTo>
                    <a:pt x="286" y="15"/>
                    <a:pt x="286" y="15"/>
                    <a:pt x="286" y="15"/>
                  </a:cubicBezTo>
                  <a:cubicBezTo>
                    <a:pt x="287" y="17"/>
                    <a:pt x="288" y="17"/>
                    <a:pt x="290" y="16"/>
                  </a:cubicBezTo>
                  <a:cubicBezTo>
                    <a:pt x="290" y="16"/>
                    <a:pt x="290" y="16"/>
                    <a:pt x="290" y="16"/>
                  </a:cubicBezTo>
                  <a:cubicBezTo>
                    <a:pt x="292" y="17"/>
                    <a:pt x="294" y="17"/>
                    <a:pt x="295" y="16"/>
                  </a:cubicBezTo>
                  <a:cubicBezTo>
                    <a:pt x="295" y="16"/>
                    <a:pt x="295" y="16"/>
                    <a:pt x="295" y="16"/>
                  </a:cubicBezTo>
                  <a:cubicBezTo>
                    <a:pt x="299" y="17"/>
                    <a:pt x="303" y="17"/>
                    <a:pt x="306" y="20"/>
                  </a:cubicBezTo>
                  <a:cubicBezTo>
                    <a:pt x="306" y="21"/>
                    <a:pt x="307" y="20"/>
                    <a:pt x="308" y="20"/>
                  </a:cubicBezTo>
                  <a:cubicBezTo>
                    <a:pt x="310" y="20"/>
                    <a:pt x="311" y="20"/>
                    <a:pt x="312" y="20"/>
                  </a:cubicBezTo>
                  <a:cubicBezTo>
                    <a:pt x="313" y="21"/>
                    <a:pt x="314" y="23"/>
                    <a:pt x="315" y="23"/>
                  </a:cubicBezTo>
                  <a:cubicBezTo>
                    <a:pt x="323" y="23"/>
                    <a:pt x="331" y="25"/>
                    <a:pt x="339" y="26"/>
                  </a:cubicBezTo>
                  <a:cubicBezTo>
                    <a:pt x="341" y="27"/>
                    <a:pt x="343" y="27"/>
                    <a:pt x="345" y="28"/>
                  </a:cubicBezTo>
                  <a:cubicBezTo>
                    <a:pt x="356" y="32"/>
                    <a:pt x="367" y="37"/>
                    <a:pt x="379" y="34"/>
                  </a:cubicBezTo>
                  <a:cubicBezTo>
                    <a:pt x="381" y="34"/>
                    <a:pt x="382" y="34"/>
                    <a:pt x="383" y="35"/>
                  </a:cubicBezTo>
                  <a:cubicBezTo>
                    <a:pt x="387" y="37"/>
                    <a:pt x="392" y="37"/>
                    <a:pt x="396" y="36"/>
                  </a:cubicBezTo>
                  <a:cubicBezTo>
                    <a:pt x="399" y="38"/>
                    <a:pt x="399" y="35"/>
                    <a:pt x="399" y="33"/>
                  </a:cubicBezTo>
                  <a:cubicBezTo>
                    <a:pt x="408" y="35"/>
                    <a:pt x="417" y="36"/>
                    <a:pt x="426" y="34"/>
                  </a:cubicBezTo>
                  <a:cubicBezTo>
                    <a:pt x="432" y="33"/>
                    <a:pt x="437" y="29"/>
                    <a:pt x="443" y="29"/>
                  </a:cubicBezTo>
                  <a:cubicBezTo>
                    <a:pt x="444" y="30"/>
                    <a:pt x="446" y="30"/>
                    <a:pt x="447" y="29"/>
                  </a:cubicBezTo>
                  <a:cubicBezTo>
                    <a:pt x="449" y="30"/>
                    <a:pt x="451" y="30"/>
                    <a:pt x="453" y="31"/>
                  </a:cubicBezTo>
                  <a:cubicBezTo>
                    <a:pt x="461" y="32"/>
                    <a:pt x="469" y="33"/>
                    <a:pt x="478" y="31"/>
                  </a:cubicBezTo>
                  <a:cubicBezTo>
                    <a:pt x="481" y="29"/>
                    <a:pt x="484" y="25"/>
                    <a:pt x="486" y="26"/>
                  </a:cubicBezTo>
                  <a:cubicBezTo>
                    <a:pt x="493" y="31"/>
                    <a:pt x="500" y="29"/>
                    <a:pt x="507" y="27"/>
                  </a:cubicBezTo>
                  <a:cubicBezTo>
                    <a:pt x="508" y="27"/>
                    <a:pt x="510" y="27"/>
                    <a:pt x="511" y="28"/>
                  </a:cubicBezTo>
                  <a:cubicBezTo>
                    <a:pt x="519" y="31"/>
                    <a:pt x="527" y="34"/>
                    <a:pt x="535" y="33"/>
                  </a:cubicBezTo>
                  <a:cubicBezTo>
                    <a:pt x="544" y="32"/>
                    <a:pt x="552" y="34"/>
                    <a:pt x="560" y="35"/>
                  </a:cubicBezTo>
                  <a:cubicBezTo>
                    <a:pt x="572" y="37"/>
                    <a:pt x="583" y="46"/>
                    <a:pt x="597" y="37"/>
                  </a:cubicBezTo>
                  <a:cubicBezTo>
                    <a:pt x="605" y="32"/>
                    <a:pt x="615" y="29"/>
                    <a:pt x="626" y="32"/>
                  </a:cubicBezTo>
                  <a:cubicBezTo>
                    <a:pt x="626" y="32"/>
                    <a:pt x="626" y="32"/>
                    <a:pt x="626" y="32"/>
                  </a:cubicBezTo>
                  <a:cubicBezTo>
                    <a:pt x="626" y="33"/>
                    <a:pt x="626" y="33"/>
                    <a:pt x="627" y="34"/>
                  </a:cubicBezTo>
                  <a:cubicBezTo>
                    <a:pt x="627" y="34"/>
                    <a:pt x="627" y="34"/>
                    <a:pt x="627" y="34"/>
                  </a:cubicBezTo>
                  <a:cubicBezTo>
                    <a:pt x="628" y="34"/>
                    <a:pt x="629" y="34"/>
                    <a:pt x="630" y="34"/>
                  </a:cubicBezTo>
                  <a:cubicBezTo>
                    <a:pt x="630" y="34"/>
                    <a:pt x="630" y="34"/>
                    <a:pt x="630" y="34"/>
                  </a:cubicBezTo>
                  <a:cubicBezTo>
                    <a:pt x="632" y="37"/>
                    <a:pt x="634" y="36"/>
                    <a:pt x="636" y="34"/>
                  </a:cubicBezTo>
                  <a:cubicBezTo>
                    <a:pt x="637" y="35"/>
                    <a:pt x="638" y="36"/>
                    <a:pt x="640" y="35"/>
                  </a:cubicBezTo>
                  <a:cubicBezTo>
                    <a:pt x="640" y="36"/>
                    <a:pt x="640" y="38"/>
                    <a:pt x="640" y="38"/>
                  </a:cubicBezTo>
                  <a:cubicBezTo>
                    <a:pt x="648" y="42"/>
                    <a:pt x="655" y="47"/>
                    <a:pt x="664" y="48"/>
                  </a:cubicBezTo>
                  <a:cubicBezTo>
                    <a:pt x="667" y="49"/>
                    <a:pt x="670" y="48"/>
                    <a:pt x="671" y="44"/>
                  </a:cubicBezTo>
                  <a:cubicBezTo>
                    <a:pt x="671" y="44"/>
                    <a:pt x="671" y="44"/>
                    <a:pt x="671" y="44"/>
                  </a:cubicBezTo>
                  <a:cubicBezTo>
                    <a:pt x="672" y="44"/>
                    <a:pt x="672" y="44"/>
                    <a:pt x="672" y="44"/>
                  </a:cubicBezTo>
                  <a:cubicBezTo>
                    <a:pt x="673" y="46"/>
                    <a:pt x="674" y="48"/>
                    <a:pt x="676" y="46"/>
                  </a:cubicBezTo>
                  <a:cubicBezTo>
                    <a:pt x="676" y="46"/>
                    <a:pt x="676" y="45"/>
                    <a:pt x="676" y="45"/>
                  </a:cubicBezTo>
                  <a:cubicBezTo>
                    <a:pt x="676" y="48"/>
                    <a:pt x="678" y="48"/>
                    <a:pt x="680" y="48"/>
                  </a:cubicBezTo>
                  <a:cubicBezTo>
                    <a:pt x="680" y="48"/>
                    <a:pt x="680" y="48"/>
                    <a:pt x="681" y="49"/>
                  </a:cubicBezTo>
                  <a:cubicBezTo>
                    <a:pt x="681" y="48"/>
                    <a:pt x="681" y="48"/>
                    <a:pt x="682" y="47"/>
                  </a:cubicBezTo>
                  <a:cubicBezTo>
                    <a:pt x="685" y="53"/>
                    <a:pt x="692" y="53"/>
                    <a:pt x="697" y="53"/>
                  </a:cubicBezTo>
                  <a:cubicBezTo>
                    <a:pt x="705" y="54"/>
                    <a:pt x="712" y="55"/>
                    <a:pt x="720" y="57"/>
                  </a:cubicBezTo>
                  <a:cubicBezTo>
                    <a:pt x="728" y="59"/>
                    <a:pt x="735" y="58"/>
                    <a:pt x="741" y="51"/>
                  </a:cubicBezTo>
                  <a:cubicBezTo>
                    <a:pt x="743" y="48"/>
                    <a:pt x="745" y="49"/>
                    <a:pt x="747" y="51"/>
                  </a:cubicBezTo>
                  <a:cubicBezTo>
                    <a:pt x="748" y="52"/>
                    <a:pt x="749" y="52"/>
                    <a:pt x="750" y="52"/>
                  </a:cubicBezTo>
                  <a:cubicBezTo>
                    <a:pt x="751" y="55"/>
                    <a:pt x="756" y="52"/>
                    <a:pt x="756" y="57"/>
                  </a:cubicBezTo>
                  <a:cubicBezTo>
                    <a:pt x="756" y="58"/>
                    <a:pt x="758" y="57"/>
                    <a:pt x="759" y="57"/>
                  </a:cubicBezTo>
                  <a:cubicBezTo>
                    <a:pt x="760" y="57"/>
                    <a:pt x="760" y="57"/>
                    <a:pt x="761" y="57"/>
                  </a:cubicBezTo>
                  <a:cubicBezTo>
                    <a:pt x="762" y="63"/>
                    <a:pt x="767" y="67"/>
                    <a:pt x="772" y="66"/>
                  </a:cubicBezTo>
                  <a:cubicBezTo>
                    <a:pt x="778" y="65"/>
                    <a:pt x="793" y="74"/>
                    <a:pt x="794" y="80"/>
                  </a:cubicBezTo>
                  <a:cubicBezTo>
                    <a:pt x="796" y="89"/>
                    <a:pt x="804" y="97"/>
                    <a:pt x="814" y="99"/>
                  </a:cubicBezTo>
                  <a:cubicBezTo>
                    <a:pt x="820" y="100"/>
                    <a:pt x="827" y="100"/>
                    <a:pt x="832" y="104"/>
                  </a:cubicBezTo>
                  <a:cubicBezTo>
                    <a:pt x="840" y="110"/>
                    <a:pt x="845" y="117"/>
                    <a:pt x="855" y="120"/>
                  </a:cubicBezTo>
                  <a:cubicBezTo>
                    <a:pt x="862" y="121"/>
                    <a:pt x="869" y="125"/>
                    <a:pt x="876" y="127"/>
                  </a:cubicBezTo>
                  <a:cubicBezTo>
                    <a:pt x="883" y="128"/>
                    <a:pt x="890" y="130"/>
                    <a:pt x="895" y="136"/>
                  </a:cubicBezTo>
                  <a:cubicBezTo>
                    <a:pt x="896" y="138"/>
                    <a:pt x="898" y="139"/>
                    <a:pt x="900" y="140"/>
                  </a:cubicBezTo>
                  <a:cubicBezTo>
                    <a:pt x="910" y="144"/>
                    <a:pt x="919" y="143"/>
                    <a:pt x="928" y="138"/>
                  </a:cubicBezTo>
                  <a:cubicBezTo>
                    <a:pt x="940" y="131"/>
                    <a:pt x="944" y="132"/>
                    <a:pt x="951" y="145"/>
                  </a:cubicBezTo>
                  <a:cubicBezTo>
                    <a:pt x="952" y="148"/>
                    <a:pt x="954" y="151"/>
                    <a:pt x="955" y="154"/>
                  </a:cubicBezTo>
                  <a:cubicBezTo>
                    <a:pt x="957" y="158"/>
                    <a:pt x="959" y="160"/>
                    <a:pt x="962" y="162"/>
                  </a:cubicBezTo>
                  <a:cubicBezTo>
                    <a:pt x="972" y="167"/>
                    <a:pt x="980" y="174"/>
                    <a:pt x="985" y="185"/>
                  </a:cubicBezTo>
                  <a:cubicBezTo>
                    <a:pt x="986" y="186"/>
                    <a:pt x="987" y="187"/>
                    <a:pt x="990" y="188"/>
                  </a:cubicBezTo>
                  <a:cubicBezTo>
                    <a:pt x="997" y="191"/>
                    <a:pt x="1002" y="186"/>
                    <a:pt x="1007" y="182"/>
                  </a:cubicBezTo>
                  <a:cubicBezTo>
                    <a:pt x="1010" y="179"/>
                    <a:pt x="1011" y="179"/>
                    <a:pt x="1014" y="182"/>
                  </a:cubicBezTo>
                  <a:cubicBezTo>
                    <a:pt x="1017" y="188"/>
                    <a:pt x="1023" y="192"/>
                    <a:pt x="1028" y="190"/>
                  </a:cubicBezTo>
                  <a:cubicBezTo>
                    <a:pt x="1038" y="188"/>
                    <a:pt x="1045" y="191"/>
                    <a:pt x="1051" y="196"/>
                  </a:cubicBezTo>
                  <a:cubicBezTo>
                    <a:pt x="1053" y="197"/>
                    <a:pt x="1055" y="198"/>
                    <a:pt x="1056" y="198"/>
                  </a:cubicBezTo>
                  <a:cubicBezTo>
                    <a:pt x="1067" y="199"/>
                    <a:pt x="1071" y="207"/>
                    <a:pt x="1075" y="216"/>
                  </a:cubicBezTo>
                  <a:cubicBezTo>
                    <a:pt x="1075" y="218"/>
                    <a:pt x="1076" y="220"/>
                    <a:pt x="1080" y="220"/>
                  </a:cubicBezTo>
                  <a:cubicBezTo>
                    <a:pt x="1084" y="221"/>
                    <a:pt x="1085" y="219"/>
                    <a:pt x="1087" y="216"/>
                  </a:cubicBezTo>
                  <a:cubicBezTo>
                    <a:pt x="1091" y="203"/>
                    <a:pt x="1100" y="196"/>
                    <a:pt x="1112" y="192"/>
                  </a:cubicBezTo>
                  <a:cubicBezTo>
                    <a:pt x="1116" y="190"/>
                    <a:pt x="1119" y="190"/>
                    <a:pt x="1121" y="195"/>
                  </a:cubicBezTo>
                  <a:cubicBezTo>
                    <a:pt x="1123" y="199"/>
                    <a:pt x="1126" y="203"/>
                    <a:pt x="1130" y="206"/>
                  </a:cubicBezTo>
                  <a:cubicBezTo>
                    <a:pt x="1141" y="217"/>
                    <a:pt x="1151" y="229"/>
                    <a:pt x="1154" y="244"/>
                  </a:cubicBezTo>
                  <a:cubicBezTo>
                    <a:pt x="1155" y="246"/>
                    <a:pt x="1156" y="247"/>
                    <a:pt x="1158" y="248"/>
                  </a:cubicBezTo>
                  <a:cubicBezTo>
                    <a:pt x="1166" y="250"/>
                    <a:pt x="1172" y="244"/>
                    <a:pt x="1179" y="246"/>
                  </a:cubicBezTo>
                  <a:cubicBezTo>
                    <a:pt x="1181" y="247"/>
                    <a:pt x="1184" y="247"/>
                    <a:pt x="1185" y="245"/>
                  </a:cubicBezTo>
                  <a:cubicBezTo>
                    <a:pt x="1188" y="242"/>
                    <a:pt x="1190" y="243"/>
                    <a:pt x="1193" y="245"/>
                  </a:cubicBezTo>
                  <a:cubicBezTo>
                    <a:pt x="1198" y="248"/>
                    <a:pt x="1202" y="247"/>
                    <a:pt x="1206" y="242"/>
                  </a:cubicBezTo>
                  <a:cubicBezTo>
                    <a:pt x="1208" y="240"/>
                    <a:pt x="1210" y="237"/>
                    <a:pt x="1212" y="234"/>
                  </a:cubicBezTo>
                  <a:cubicBezTo>
                    <a:pt x="1215" y="231"/>
                    <a:pt x="1218" y="230"/>
                    <a:pt x="1222" y="235"/>
                  </a:cubicBezTo>
                  <a:cubicBezTo>
                    <a:pt x="1227" y="243"/>
                    <a:pt x="1234" y="251"/>
                    <a:pt x="1243" y="257"/>
                  </a:cubicBezTo>
                  <a:cubicBezTo>
                    <a:pt x="1245" y="258"/>
                    <a:pt x="1246" y="261"/>
                    <a:pt x="1246" y="263"/>
                  </a:cubicBezTo>
                  <a:cubicBezTo>
                    <a:pt x="1249" y="272"/>
                    <a:pt x="1251" y="282"/>
                    <a:pt x="1254" y="291"/>
                  </a:cubicBezTo>
                  <a:cubicBezTo>
                    <a:pt x="1255" y="295"/>
                    <a:pt x="1256" y="295"/>
                    <a:pt x="1259" y="295"/>
                  </a:cubicBezTo>
                  <a:cubicBezTo>
                    <a:pt x="1263" y="296"/>
                    <a:pt x="1263" y="294"/>
                    <a:pt x="1264" y="291"/>
                  </a:cubicBezTo>
                  <a:cubicBezTo>
                    <a:pt x="1266" y="284"/>
                    <a:pt x="1268" y="276"/>
                    <a:pt x="1271" y="268"/>
                  </a:cubicBezTo>
                  <a:cubicBezTo>
                    <a:pt x="1274" y="256"/>
                    <a:pt x="1277" y="254"/>
                    <a:pt x="1289" y="257"/>
                  </a:cubicBezTo>
                  <a:cubicBezTo>
                    <a:pt x="1290" y="258"/>
                    <a:pt x="1291" y="258"/>
                    <a:pt x="1293" y="258"/>
                  </a:cubicBezTo>
                  <a:cubicBezTo>
                    <a:pt x="1297" y="259"/>
                    <a:pt x="1301" y="258"/>
                    <a:pt x="1305" y="255"/>
                  </a:cubicBezTo>
                  <a:cubicBezTo>
                    <a:pt x="1310" y="250"/>
                    <a:pt x="1313" y="251"/>
                    <a:pt x="1316" y="258"/>
                  </a:cubicBezTo>
                  <a:cubicBezTo>
                    <a:pt x="1318" y="263"/>
                    <a:pt x="1320" y="268"/>
                    <a:pt x="1321" y="273"/>
                  </a:cubicBezTo>
                  <a:cubicBezTo>
                    <a:pt x="1325" y="293"/>
                    <a:pt x="1341" y="301"/>
                    <a:pt x="1357" y="308"/>
                  </a:cubicBezTo>
                  <a:cubicBezTo>
                    <a:pt x="1361" y="309"/>
                    <a:pt x="1366" y="310"/>
                    <a:pt x="1369" y="308"/>
                  </a:cubicBezTo>
                  <a:cubicBezTo>
                    <a:pt x="1375" y="305"/>
                    <a:pt x="1377" y="307"/>
                    <a:pt x="1378" y="312"/>
                  </a:cubicBezTo>
                  <a:cubicBezTo>
                    <a:pt x="1382" y="332"/>
                    <a:pt x="1397" y="340"/>
                    <a:pt x="1413" y="348"/>
                  </a:cubicBezTo>
                  <a:cubicBezTo>
                    <a:pt x="1415" y="349"/>
                    <a:pt x="1416" y="348"/>
                    <a:pt x="1417" y="34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grpSp>
        <p:nvGrpSpPr>
          <p:cNvPr id="18" name="Group 18"/>
          <p:cNvGrpSpPr>
            <a:grpSpLocks noChangeAspect="1"/>
          </p:cNvGrpSpPr>
          <p:nvPr/>
        </p:nvGrpSpPr>
        <p:grpSpPr bwMode="auto">
          <a:xfrm>
            <a:off x="2383784" y="2929881"/>
            <a:ext cx="3904866" cy="1429154"/>
            <a:chOff x="1702" y="1967"/>
            <a:chExt cx="3394" cy="1124"/>
          </a:xfrm>
        </p:grpSpPr>
        <p:sp>
          <p:nvSpPr>
            <p:cNvPr id="19" name="AutoShape 17"/>
            <p:cNvSpPr>
              <a:spLocks noChangeAspect="1" noChangeArrowheads="1" noTextEdit="1"/>
            </p:cNvSpPr>
            <p:nvPr/>
          </p:nvSpPr>
          <p:spPr bwMode="auto">
            <a:xfrm>
              <a:off x="1732" y="1967"/>
              <a:ext cx="3352" cy="1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0" name="Freeform 19"/>
            <p:cNvSpPr>
              <a:spLocks/>
            </p:cNvSpPr>
            <p:nvPr/>
          </p:nvSpPr>
          <p:spPr bwMode="auto">
            <a:xfrm>
              <a:off x="1702" y="1971"/>
              <a:ext cx="3394" cy="1120"/>
            </a:xfrm>
            <a:custGeom>
              <a:avLst/>
              <a:gdLst>
                <a:gd name="T0" fmla="*/ 1385 w 1417"/>
                <a:gd name="T1" fmla="*/ 425 h 474"/>
                <a:gd name="T2" fmla="*/ 1305 w 1417"/>
                <a:gd name="T3" fmla="*/ 346 h 474"/>
                <a:gd name="T4" fmla="*/ 1260 w 1417"/>
                <a:gd name="T5" fmla="*/ 379 h 474"/>
                <a:gd name="T6" fmla="*/ 1210 w 1417"/>
                <a:gd name="T7" fmla="*/ 339 h 474"/>
                <a:gd name="T8" fmla="*/ 1160 w 1417"/>
                <a:gd name="T9" fmla="*/ 330 h 474"/>
                <a:gd name="T10" fmla="*/ 1088 w 1417"/>
                <a:gd name="T11" fmla="*/ 281 h 474"/>
                <a:gd name="T12" fmla="*/ 1041 w 1417"/>
                <a:gd name="T13" fmla="*/ 251 h 474"/>
                <a:gd name="T14" fmla="*/ 990 w 1417"/>
                <a:gd name="T15" fmla="*/ 232 h 474"/>
                <a:gd name="T16" fmla="*/ 843 w 1417"/>
                <a:gd name="T17" fmla="*/ 138 h 474"/>
                <a:gd name="T18" fmla="*/ 777 w 1417"/>
                <a:gd name="T19" fmla="*/ 90 h 474"/>
                <a:gd name="T20" fmla="*/ 721 w 1417"/>
                <a:gd name="T21" fmla="*/ 79 h 474"/>
                <a:gd name="T22" fmla="*/ 654 w 1417"/>
                <a:gd name="T23" fmla="*/ 67 h 474"/>
                <a:gd name="T24" fmla="*/ 579 w 1417"/>
                <a:gd name="T25" fmla="*/ 62 h 474"/>
                <a:gd name="T26" fmla="*/ 491 w 1417"/>
                <a:gd name="T27" fmla="*/ 47 h 474"/>
                <a:gd name="T28" fmla="*/ 414 w 1417"/>
                <a:gd name="T29" fmla="*/ 53 h 474"/>
                <a:gd name="T30" fmla="*/ 366 w 1417"/>
                <a:gd name="T31" fmla="*/ 51 h 474"/>
                <a:gd name="T32" fmla="*/ 99 w 1417"/>
                <a:gd name="T33" fmla="*/ 16 h 474"/>
                <a:gd name="T34" fmla="*/ 5 w 1417"/>
                <a:gd name="T35" fmla="*/ 6 h 474"/>
                <a:gd name="T36" fmla="*/ 27 w 1417"/>
                <a:gd name="T37" fmla="*/ 5 h 474"/>
                <a:gd name="T38" fmla="*/ 36 w 1417"/>
                <a:gd name="T39" fmla="*/ 5 h 474"/>
                <a:gd name="T40" fmla="*/ 57 w 1417"/>
                <a:gd name="T41" fmla="*/ 5 h 474"/>
                <a:gd name="T42" fmla="*/ 121 w 1417"/>
                <a:gd name="T43" fmla="*/ 7 h 474"/>
                <a:gd name="T44" fmla="*/ 140 w 1417"/>
                <a:gd name="T45" fmla="*/ 15 h 474"/>
                <a:gd name="T46" fmla="*/ 161 w 1417"/>
                <a:gd name="T47" fmla="*/ 20 h 474"/>
                <a:gd name="T48" fmla="*/ 227 w 1417"/>
                <a:gd name="T49" fmla="*/ 22 h 474"/>
                <a:gd name="T50" fmla="*/ 268 w 1417"/>
                <a:gd name="T51" fmla="*/ 13 h 474"/>
                <a:gd name="T52" fmla="*/ 283 w 1417"/>
                <a:gd name="T53" fmla="*/ 16 h 474"/>
                <a:gd name="T54" fmla="*/ 290 w 1417"/>
                <a:gd name="T55" fmla="*/ 16 h 474"/>
                <a:gd name="T56" fmla="*/ 306 w 1417"/>
                <a:gd name="T57" fmla="*/ 20 h 474"/>
                <a:gd name="T58" fmla="*/ 339 w 1417"/>
                <a:gd name="T59" fmla="*/ 26 h 474"/>
                <a:gd name="T60" fmla="*/ 396 w 1417"/>
                <a:gd name="T61" fmla="*/ 36 h 474"/>
                <a:gd name="T62" fmla="*/ 447 w 1417"/>
                <a:gd name="T63" fmla="*/ 29 h 474"/>
                <a:gd name="T64" fmla="*/ 507 w 1417"/>
                <a:gd name="T65" fmla="*/ 27 h 474"/>
                <a:gd name="T66" fmla="*/ 597 w 1417"/>
                <a:gd name="T67" fmla="*/ 37 h 474"/>
                <a:gd name="T68" fmla="*/ 627 w 1417"/>
                <a:gd name="T69" fmla="*/ 34 h 474"/>
                <a:gd name="T70" fmla="*/ 640 w 1417"/>
                <a:gd name="T71" fmla="*/ 35 h 474"/>
                <a:gd name="T72" fmla="*/ 671 w 1417"/>
                <a:gd name="T73" fmla="*/ 44 h 474"/>
                <a:gd name="T74" fmla="*/ 680 w 1417"/>
                <a:gd name="T75" fmla="*/ 48 h 474"/>
                <a:gd name="T76" fmla="*/ 720 w 1417"/>
                <a:gd name="T77" fmla="*/ 57 h 474"/>
                <a:gd name="T78" fmla="*/ 756 w 1417"/>
                <a:gd name="T79" fmla="*/ 57 h 474"/>
                <a:gd name="T80" fmla="*/ 794 w 1417"/>
                <a:gd name="T81" fmla="*/ 80 h 474"/>
                <a:gd name="T82" fmla="*/ 876 w 1417"/>
                <a:gd name="T83" fmla="*/ 127 h 474"/>
                <a:gd name="T84" fmla="*/ 951 w 1417"/>
                <a:gd name="T85" fmla="*/ 145 h 474"/>
                <a:gd name="T86" fmla="*/ 990 w 1417"/>
                <a:gd name="T87" fmla="*/ 188 h 474"/>
                <a:gd name="T88" fmla="*/ 1051 w 1417"/>
                <a:gd name="T89" fmla="*/ 196 h 474"/>
                <a:gd name="T90" fmla="*/ 1087 w 1417"/>
                <a:gd name="T91" fmla="*/ 216 h 474"/>
                <a:gd name="T92" fmla="*/ 1154 w 1417"/>
                <a:gd name="T93" fmla="*/ 244 h 474"/>
                <a:gd name="T94" fmla="*/ 1193 w 1417"/>
                <a:gd name="T95" fmla="*/ 245 h 474"/>
                <a:gd name="T96" fmla="*/ 1243 w 1417"/>
                <a:gd name="T97" fmla="*/ 257 h 474"/>
                <a:gd name="T98" fmla="*/ 1264 w 1417"/>
                <a:gd name="T99" fmla="*/ 291 h 474"/>
                <a:gd name="T100" fmla="*/ 1305 w 1417"/>
                <a:gd name="T101" fmla="*/ 255 h 474"/>
                <a:gd name="T102" fmla="*/ 1369 w 1417"/>
                <a:gd name="T103" fmla="*/ 30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17" h="474">
                  <a:moveTo>
                    <a:pt x="1417" y="347"/>
                  </a:moveTo>
                  <a:cubicBezTo>
                    <a:pt x="1417" y="389"/>
                    <a:pt x="1417" y="431"/>
                    <a:pt x="1417" y="474"/>
                  </a:cubicBezTo>
                  <a:cubicBezTo>
                    <a:pt x="1404" y="466"/>
                    <a:pt x="1397" y="453"/>
                    <a:pt x="1391" y="440"/>
                  </a:cubicBezTo>
                  <a:cubicBezTo>
                    <a:pt x="1388" y="435"/>
                    <a:pt x="1386" y="430"/>
                    <a:pt x="1385" y="425"/>
                  </a:cubicBezTo>
                  <a:cubicBezTo>
                    <a:pt x="1382" y="414"/>
                    <a:pt x="1373" y="413"/>
                    <a:pt x="1365" y="415"/>
                  </a:cubicBezTo>
                  <a:cubicBezTo>
                    <a:pt x="1357" y="417"/>
                    <a:pt x="1353" y="414"/>
                    <a:pt x="1348" y="409"/>
                  </a:cubicBezTo>
                  <a:cubicBezTo>
                    <a:pt x="1338" y="398"/>
                    <a:pt x="1329" y="385"/>
                    <a:pt x="1324" y="370"/>
                  </a:cubicBezTo>
                  <a:cubicBezTo>
                    <a:pt x="1321" y="360"/>
                    <a:pt x="1314" y="352"/>
                    <a:pt x="1305" y="346"/>
                  </a:cubicBezTo>
                  <a:cubicBezTo>
                    <a:pt x="1301" y="344"/>
                    <a:pt x="1297" y="343"/>
                    <a:pt x="1293" y="345"/>
                  </a:cubicBezTo>
                  <a:cubicBezTo>
                    <a:pt x="1290" y="346"/>
                    <a:pt x="1287" y="347"/>
                    <a:pt x="1283" y="346"/>
                  </a:cubicBezTo>
                  <a:cubicBezTo>
                    <a:pt x="1279" y="346"/>
                    <a:pt x="1275" y="347"/>
                    <a:pt x="1273" y="351"/>
                  </a:cubicBezTo>
                  <a:cubicBezTo>
                    <a:pt x="1267" y="359"/>
                    <a:pt x="1263" y="368"/>
                    <a:pt x="1260" y="379"/>
                  </a:cubicBezTo>
                  <a:cubicBezTo>
                    <a:pt x="1257" y="372"/>
                    <a:pt x="1256" y="366"/>
                    <a:pt x="1255" y="360"/>
                  </a:cubicBezTo>
                  <a:cubicBezTo>
                    <a:pt x="1254" y="353"/>
                    <a:pt x="1251" y="348"/>
                    <a:pt x="1244" y="344"/>
                  </a:cubicBezTo>
                  <a:cubicBezTo>
                    <a:pt x="1236" y="340"/>
                    <a:pt x="1228" y="334"/>
                    <a:pt x="1218" y="335"/>
                  </a:cubicBezTo>
                  <a:cubicBezTo>
                    <a:pt x="1215" y="336"/>
                    <a:pt x="1213" y="338"/>
                    <a:pt x="1210" y="339"/>
                  </a:cubicBezTo>
                  <a:cubicBezTo>
                    <a:pt x="1206" y="341"/>
                    <a:pt x="1201" y="342"/>
                    <a:pt x="1198" y="336"/>
                  </a:cubicBezTo>
                  <a:cubicBezTo>
                    <a:pt x="1194" y="330"/>
                    <a:pt x="1189" y="327"/>
                    <a:pt x="1182" y="329"/>
                  </a:cubicBezTo>
                  <a:cubicBezTo>
                    <a:pt x="1180" y="330"/>
                    <a:pt x="1179" y="329"/>
                    <a:pt x="1178" y="328"/>
                  </a:cubicBezTo>
                  <a:cubicBezTo>
                    <a:pt x="1172" y="323"/>
                    <a:pt x="1167" y="324"/>
                    <a:pt x="1160" y="330"/>
                  </a:cubicBezTo>
                  <a:cubicBezTo>
                    <a:pt x="1159" y="311"/>
                    <a:pt x="1144" y="301"/>
                    <a:pt x="1132" y="289"/>
                  </a:cubicBezTo>
                  <a:cubicBezTo>
                    <a:pt x="1128" y="285"/>
                    <a:pt x="1124" y="281"/>
                    <a:pt x="1119" y="277"/>
                  </a:cubicBezTo>
                  <a:cubicBezTo>
                    <a:pt x="1110" y="271"/>
                    <a:pt x="1102" y="271"/>
                    <a:pt x="1094" y="277"/>
                  </a:cubicBezTo>
                  <a:cubicBezTo>
                    <a:pt x="1092" y="278"/>
                    <a:pt x="1090" y="280"/>
                    <a:pt x="1088" y="281"/>
                  </a:cubicBezTo>
                  <a:cubicBezTo>
                    <a:pt x="1085" y="282"/>
                    <a:pt x="1081" y="283"/>
                    <a:pt x="1078" y="279"/>
                  </a:cubicBezTo>
                  <a:cubicBezTo>
                    <a:pt x="1075" y="275"/>
                    <a:pt x="1070" y="272"/>
                    <a:pt x="1065" y="272"/>
                  </a:cubicBezTo>
                  <a:cubicBezTo>
                    <a:pt x="1059" y="271"/>
                    <a:pt x="1056" y="266"/>
                    <a:pt x="1052" y="262"/>
                  </a:cubicBezTo>
                  <a:cubicBezTo>
                    <a:pt x="1049" y="258"/>
                    <a:pt x="1047" y="253"/>
                    <a:pt x="1041" y="251"/>
                  </a:cubicBezTo>
                  <a:cubicBezTo>
                    <a:pt x="1036" y="249"/>
                    <a:pt x="1031" y="251"/>
                    <a:pt x="1027" y="251"/>
                  </a:cubicBezTo>
                  <a:cubicBezTo>
                    <a:pt x="1023" y="251"/>
                    <a:pt x="1021" y="250"/>
                    <a:pt x="1019" y="248"/>
                  </a:cubicBezTo>
                  <a:cubicBezTo>
                    <a:pt x="1014" y="241"/>
                    <a:pt x="1007" y="237"/>
                    <a:pt x="998" y="236"/>
                  </a:cubicBezTo>
                  <a:cubicBezTo>
                    <a:pt x="995" y="236"/>
                    <a:pt x="992" y="234"/>
                    <a:pt x="990" y="232"/>
                  </a:cubicBezTo>
                  <a:cubicBezTo>
                    <a:pt x="983" y="222"/>
                    <a:pt x="974" y="215"/>
                    <a:pt x="964" y="208"/>
                  </a:cubicBezTo>
                  <a:cubicBezTo>
                    <a:pt x="948" y="198"/>
                    <a:pt x="934" y="186"/>
                    <a:pt x="919" y="176"/>
                  </a:cubicBezTo>
                  <a:cubicBezTo>
                    <a:pt x="907" y="167"/>
                    <a:pt x="892" y="162"/>
                    <a:pt x="878" y="158"/>
                  </a:cubicBezTo>
                  <a:cubicBezTo>
                    <a:pt x="865" y="154"/>
                    <a:pt x="852" y="148"/>
                    <a:pt x="843" y="138"/>
                  </a:cubicBezTo>
                  <a:cubicBezTo>
                    <a:pt x="836" y="130"/>
                    <a:pt x="828" y="126"/>
                    <a:pt x="818" y="125"/>
                  </a:cubicBezTo>
                  <a:cubicBezTo>
                    <a:pt x="812" y="124"/>
                    <a:pt x="807" y="121"/>
                    <a:pt x="803" y="115"/>
                  </a:cubicBezTo>
                  <a:cubicBezTo>
                    <a:pt x="800" y="108"/>
                    <a:pt x="796" y="101"/>
                    <a:pt x="790" y="96"/>
                  </a:cubicBezTo>
                  <a:cubicBezTo>
                    <a:pt x="786" y="92"/>
                    <a:pt x="782" y="90"/>
                    <a:pt x="777" y="90"/>
                  </a:cubicBezTo>
                  <a:cubicBezTo>
                    <a:pt x="771" y="91"/>
                    <a:pt x="767" y="87"/>
                    <a:pt x="763" y="84"/>
                  </a:cubicBezTo>
                  <a:cubicBezTo>
                    <a:pt x="759" y="81"/>
                    <a:pt x="755" y="77"/>
                    <a:pt x="750" y="74"/>
                  </a:cubicBezTo>
                  <a:cubicBezTo>
                    <a:pt x="745" y="70"/>
                    <a:pt x="740" y="70"/>
                    <a:pt x="736" y="75"/>
                  </a:cubicBezTo>
                  <a:cubicBezTo>
                    <a:pt x="732" y="80"/>
                    <a:pt x="727" y="81"/>
                    <a:pt x="721" y="79"/>
                  </a:cubicBezTo>
                  <a:cubicBezTo>
                    <a:pt x="713" y="77"/>
                    <a:pt x="705" y="75"/>
                    <a:pt x="696" y="76"/>
                  </a:cubicBezTo>
                  <a:cubicBezTo>
                    <a:pt x="694" y="76"/>
                    <a:pt x="693" y="75"/>
                    <a:pt x="691" y="75"/>
                  </a:cubicBezTo>
                  <a:cubicBezTo>
                    <a:pt x="683" y="70"/>
                    <a:pt x="675" y="69"/>
                    <a:pt x="666" y="71"/>
                  </a:cubicBezTo>
                  <a:cubicBezTo>
                    <a:pt x="662" y="72"/>
                    <a:pt x="658" y="69"/>
                    <a:pt x="654" y="67"/>
                  </a:cubicBezTo>
                  <a:cubicBezTo>
                    <a:pt x="645" y="61"/>
                    <a:pt x="634" y="59"/>
                    <a:pt x="625" y="55"/>
                  </a:cubicBezTo>
                  <a:cubicBezTo>
                    <a:pt x="617" y="52"/>
                    <a:pt x="609" y="53"/>
                    <a:pt x="601" y="57"/>
                  </a:cubicBezTo>
                  <a:cubicBezTo>
                    <a:pt x="598" y="58"/>
                    <a:pt x="594" y="60"/>
                    <a:pt x="590" y="62"/>
                  </a:cubicBezTo>
                  <a:cubicBezTo>
                    <a:pt x="587" y="64"/>
                    <a:pt x="583" y="63"/>
                    <a:pt x="579" y="62"/>
                  </a:cubicBezTo>
                  <a:cubicBezTo>
                    <a:pt x="564" y="58"/>
                    <a:pt x="549" y="53"/>
                    <a:pt x="533" y="54"/>
                  </a:cubicBezTo>
                  <a:cubicBezTo>
                    <a:pt x="529" y="55"/>
                    <a:pt x="525" y="53"/>
                    <a:pt x="521" y="51"/>
                  </a:cubicBezTo>
                  <a:cubicBezTo>
                    <a:pt x="514" y="48"/>
                    <a:pt x="506" y="46"/>
                    <a:pt x="499" y="49"/>
                  </a:cubicBezTo>
                  <a:cubicBezTo>
                    <a:pt x="496" y="50"/>
                    <a:pt x="493" y="49"/>
                    <a:pt x="491" y="47"/>
                  </a:cubicBezTo>
                  <a:cubicBezTo>
                    <a:pt x="488" y="45"/>
                    <a:pt x="483" y="45"/>
                    <a:pt x="480" y="47"/>
                  </a:cubicBezTo>
                  <a:cubicBezTo>
                    <a:pt x="473" y="53"/>
                    <a:pt x="465" y="53"/>
                    <a:pt x="457" y="50"/>
                  </a:cubicBezTo>
                  <a:cubicBezTo>
                    <a:pt x="446" y="47"/>
                    <a:pt x="437" y="47"/>
                    <a:pt x="427" y="52"/>
                  </a:cubicBezTo>
                  <a:cubicBezTo>
                    <a:pt x="423" y="55"/>
                    <a:pt x="418" y="53"/>
                    <a:pt x="414" y="53"/>
                  </a:cubicBezTo>
                  <a:cubicBezTo>
                    <a:pt x="409" y="52"/>
                    <a:pt x="405" y="52"/>
                    <a:pt x="400" y="53"/>
                  </a:cubicBezTo>
                  <a:cubicBezTo>
                    <a:pt x="396" y="54"/>
                    <a:pt x="393" y="53"/>
                    <a:pt x="389" y="53"/>
                  </a:cubicBezTo>
                  <a:cubicBezTo>
                    <a:pt x="383" y="51"/>
                    <a:pt x="376" y="50"/>
                    <a:pt x="370" y="51"/>
                  </a:cubicBezTo>
                  <a:cubicBezTo>
                    <a:pt x="369" y="51"/>
                    <a:pt x="367" y="51"/>
                    <a:pt x="366" y="51"/>
                  </a:cubicBezTo>
                  <a:cubicBezTo>
                    <a:pt x="346" y="42"/>
                    <a:pt x="324" y="39"/>
                    <a:pt x="304" y="33"/>
                  </a:cubicBezTo>
                  <a:cubicBezTo>
                    <a:pt x="284" y="28"/>
                    <a:pt x="265" y="25"/>
                    <a:pt x="244" y="30"/>
                  </a:cubicBezTo>
                  <a:cubicBezTo>
                    <a:pt x="210" y="38"/>
                    <a:pt x="176" y="37"/>
                    <a:pt x="142" y="24"/>
                  </a:cubicBezTo>
                  <a:cubicBezTo>
                    <a:pt x="128" y="19"/>
                    <a:pt x="113" y="18"/>
                    <a:pt x="99" y="16"/>
                  </a:cubicBezTo>
                  <a:cubicBezTo>
                    <a:pt x="79" y="13"/>
                    <a:pt x="59" y="13"/>
                    <a:pt x="40" y="12"/>
                  </a:cubicBezTo>
                  <a:cubicBezTo>
                    <a:pt x="28" y="11"/>
                    <a:pt x="17" y="13"/>
                    <a:pt x="5" y="11"/>
                  </a:cubicBezTo>
                  <a:cubicBezTo>
                    <a:pt x="3" y="11"/>
                    <a:pt x="0" y="12"/>
                    <a:pt x="0" y="8"/>
                  </a:cubicBezTo>
                  <a:cubicBezTo>
                    <a:pt x="0" y="5"/>
                    <a:pt x="3" y="6"/>
                    <a:pt x="5" y="6"/>
                  </a:cubicBezTo>
                  <a:cubicBezTo>
                    <a:pt x="10" y="6"/>
                    <a:pt x="14" y="9"/>
                    <a:pt x="18" y="5"/>
                  </a:cubicBezTo>
                  <a:cubicBezTo>
                    <a:pt x="20" y="3"/>
                    <a:pt x="22" y="4"/>
                    <a:pt x="22" y="0"/>
                  </a:cubicBezTo>
                  <a:cubicBezTo>
                    <a:pt x="22" y="0"/>
                    <a:pt x="22" y="0"/>
                    <a:pt x="22" y="0"/>
                  </a:cubicBezTo>
                  <a:cubicBezTo>
                    <a:pt x="23" y="2"/>
                    <a:pt x="20" y="9"/>
                    <a:pt x="27" y="5"/>
                  </a:cubicBezTo>
                  <a:cubicBezTo>
                    <a:pt x="27" y="5"/>
                    <a:pt x="27" y="5"/>
                    <a:pt x="27" y="5"/>
                  </a:cubicBezTo>
                  <a:cubicBezTo>
                    <a:pt x="28" y="7"/>
                    <a:pt x="30" y="6"/>
                    <a:pt x="31" y="6"/>
                  </a:cubicBezTo>
                  <a:cubicBezTo>
                    <a:pt x="32" y="6"/>
                    <a:pt x="32" y="6"/>
                    <a:pt x="32" y="6"/>
                  </a:cubicBezTo>
                  <a:cubicBezTo>
                    <a:pt x="34" y="6"/>
                    <a:pt x="35" y="5"/>
                    <a:pt x="36" y="5"/>
                  </a:cubicBezTo>
                  <a:cubicBezTo>
                    <a:pt x="36" y="5"/>
                    <a:pt x="36" y="5"/>
                    <a:pt x="36" y="5"/>
                  </a:cubicBezTo>
                  <a:cubicBezTo>
                    <a:pt x="39" y="4"/>
                    <a:pt x="44" y="7"/>
                    <a:pt x="44" y="1"/>
                  </a:cubicBezTo>
                  <a:cubicBezTo>
                    <a:pt x="47" y="2"/>
                    <a:pt x="51" y="0"/>
                    <a:pt x="54" y="2"/>
                  </a:cubicBezTo>
                  <a:cubicBezTo>
                    <a:pt x="54" y="4"/>
                    <a:pt x="54" y="6"/>
                    <a:pt x="57" y="5"/>
                  </a:cubicBezTo>
                  <a:cubicBezTo>
                    <a:pt x="62" y="4"/>
                    <a:pt x="67" y="2"/>
                    <a:pt x="72" y="5"/>
                  </a:cubicBezTo>
                  <a:cubicBezTo>
                    <a:pt x="74" y="6"/>
                    <a:pt x="77" y="6"/>
                    <a:pt x="79" y="6"/>
                  </a:cubicBezTo>
                  <a:cubicBezTo>
                    <a:pt x="89" y="6"/>
                    <a:pt x="98" y="10"/>
                    <a:pt x="108" y="6"/>
                  </a:cubicBezTo>
                  <a:cubicBezTo>
                    <a:pt x="112" y="11"/>
                    <a:pt x="116" y="10"/>
                    <a:pt x="121" y="7"/>
                  </a:cubicBezTo>
                  <a:cubicBezTo>
                    <a:pt x="121" y="7"/>
                    <a:pt x="121" y="7"/>
                    <a:pt x="121" y="7"/>
                  </a:cubicBezTo>
                  <a:cubicBezTo>
                    <a:pt x="121" y="12"/>
                    <a:pt x="123" y="11"/>
                    <a:pt x="125" y="8"/>
                  </a:cubicBezTo>
                  <a:cubicBezTo>
                    <a:pt x="128" y="14"/>
                    <a:pt x="136" y="11"/>
                    <a:pt x="140" y="15"/>
                  </a:cubicBezTo>
                  <a:cubicBezTo>
                    <a:pt x="140" y="15"/>
                    <a:pt x="140" y="15"/>
                    <a:pt x="140" y="15"/>
                  </a:cubicBezTo>
                  <a:cubicBezTo>
                    <a:pt x="141" y="14"/>
                    <a:pt x="141" y="14"/>
                    <a:pt x="142" y="13"/>
                  </a:cubicBezTo>
                  <a:cubicBezTo>
                    <a:pt x="142" y="14"/>
                    <a:pt x="143" y="14"/>
                    <a:pt x="143" y="14"/>
                  </a:cubicBezTo>
                  <a:cubicBezTo>
                    <a:pt x="144" y="17"/>
                    <a:pt x="148" y="18"/>
                    <a:pt x="150" y="17"/>
                  </a:cubicBezTo>
                  <a:cubicBezTo>
                    <a:pt x="154" y="17"/>
                    <a:pt x="157" y="18"/>
                    <a:pt x="161" y="20"/>
                  </a:cubicBezTo>
                  <a:cubicBezTo>
                    <a:pt x="169" y="25"/>
                    <a:pt x="179" y="19"/>
                    <a:pt x="188" y="23"/>
                  </a:cubicBezTo>
                  <a:cubicBezTo>
                    <a:pt x="188" y="23"/>
                    <a:pt x="189" y="22"/>
                    <a:pt x="190" y="21"/>
                  </a:cubicBezTo>
                  <a:cubicBezTo>
                    <a:pt x="191" y="22"/>
                    <a:pt x="190" y="24"/>
                    <a:pt x="192" y="23"/>
                  </a:cubicBezTo>
                  <a:cubicBezTo>
                    <a:pt x="204" y="24"/>
                    <a:pt x="215" y="24"/>
                    <a:pt x="227" y="22"/>
                  </a:cubicBezTo>
                  <a:cubicBezTo>
                    <a:pt x="235" y="20"/>
                    <a:pt x="244" y="19"/>
                    <a:pt x="252" y="16"/>
                  </a:cubicBezTo>
                  <a:cubicBezTo>
                    <a:pt x="252" y="16"/>
                    <a:pt x="252" y="16"/>
                    <a:pt x="252" y="16"/>
                  </a:cubicBezTo>
                  <a:cubicBezTo>
                    <a:pt x="255" y="17"/>
                    <a:pt x="254" y="14"/>
                    <a:pt x="255" y="13"/>
                  </a:cubicBezTo>
                  <a:cubicBezTo>
                    <a:pt x="259" y="15"/>
                    <a:pt x="264" y="13"/>
                    <a:pt x="268" y="13"/>
                  </a:cubicBezTo>
                  <a:cubicBezTo>
                    <a:pt x="272" y="16"/>
                    <a:pt x="277" y="14"/>
                    <a:pt x="282" y="13"/>
                  </a:cubicBezTo>
                  <a:cubicBezTo>
                    <a:pt x="282" y="13"/>
                    <a:pt x="282" y="13"/>
                    <a:pt x="282" y="13"/>
                  </a:cubicBezTo>
                  <a:cubicBezTo>
                    <a:pt x="282" y="14"/>
                    <a:pt x="282" y="15"/>
                    <a:pt x="283" y="16"/>
                  </a:cubicBezTo>
                  <a:cubicBezTo>
                    <a:pt x="283" y="16"/>
                    <a:pt x="283" y="16"/>
                    <a:pt x="283" y="16"/>
                  </a:cubicBezTo>
                  <a:cubicBezTo>
                    <a:pt x="283" y="16"/>
                    <a:pt x="283" y="16"/>
                    <a:pt x="283" y="16"/>
                  </a:cubicBezTo>
                  <a:cubicBezTo>
                    <a:pt x="284" y="16"/>
                    <a:pt x="285" y="15"/>
                    <a:pt x="286" y="15"/>
                  </a:cubicBezTo>
                  <a:cubicBezTo>
                    <a:pt x="286" y="15"/>
                    <a:pt x="286" y="15"/>
                    <a:pt x="286" y="15"/>
                  </a:cubicBezTo>
                  <a:cubicBezTo>
                    <a:pt x="287" y="17"/>
                    <a:pt x="288" y="17"/>
                    <a:pt x="290" y="16"/>
                  </a:cubicBezTo>
                  <a:cubicBezTo>
                    <a:pt x="290" y="16"/>
                    <a:pt x="290" y="16"/>
                    <a:pt x="290" y="16"/>
                  </a:cubicBezTo>
                  <a:cubicBezTo>
                    <a:pt x="292" y="17"/>
                    <a:pt x="294" y="17"/>
                    <a:pt x="295" y="16"/>
                  </a:cubicBezTo>
                  <a:cubicBezTo>
                    <a:pt x="295" y="16"/>
                    <a:pt x="295" y="16"/>
                    <a:pt x="295" y="16"/>
                  </a:cubicBezTo>
                  <a:cubicBezTo>
                    <a:pt x="299" y="17"/>
                    <a:pt x="303" y="17"/>
                    <a:pt x="306" y="20"/>
                  </a:cubicBezTo>
                  <a:cubicBezTo>
                    <a:pt x="306" y="21"/>
                    <a:pt x="307" y="20"/>
                    <a:pt x="308" y="20"/>
                  </a:cubicBezTo>
                  <a:cubicBezTo>
                    <a:pt x="310" y="20"/>
                    <a:pt x="311" y="20"/>
                    <a:pt x="312" y="20"/>
                  </a:cubicBezTo>
                  <a:cubicBezTo>
                    <a:pt x="313" y="21"/>
                    <a:pt x="314" y="23"/>
                    <a:pt x="315" y="23"/>
                  </a:cubicBezTo>
                  <a:cubicBezTo>
                    <a:pt x="323" y="23"/>
                    <a:pt x="331" y="25"/>
                    <a:pt x="339" y="26"/>
                  </a:cubicBezTo>
                  <a:cubicBezTo>
                    <a:pt x="341" y="27"/>
                    <a:pt x="343" y="27"/>
                    <a:pt x="345" y="28"/>
                  </a:cubicBezTo>
                  <a:cubicBezTo>
                    <a:pt x="356" y="32"/>
                    <a:pt x="367" y="37"/>
                    <a:pt x="379" y="34"/>
                  </a:cubicBezTo>
                  <a:cubicBezTo>
                    <a:pt x="381" y="34"/>
                    <a:pt x="382" y="34"/>
                    <a:pt x="383" y="35"/>
                  </a:cubicBezTo>
                  <a:cubicBezTo>
                    <a:pt x="387" y="37"/>
                    <a:pt x="392" y="37"/>
                    <a:pt x="396" y="36"/>
                  </a:cubicBezTo>
                  <a:cubicBezTo>
                    <a:pt x="399" y="38"/>
                    <a:pt x="399" y="35"/>
                    <a:pt x="399" y="33"/>
                  </a:cubicBezTo>
                  <a:cubicBezTo>
                    <a:pt x="408" y="35"/>
                    <a:pt x="417" y="36"/>
                    <a:pt x="426" y="34"/>
                  </a:cubicBezTo>
                  <a:cubicBezTo>
                    <a:pt x="432" y="33"/>
                    <a:pt x="437" y="29"/>
                    <a:pt x="443" y="29"/>
                  </a:cubicBezTo>
                  <a:cubicBezTo>
                    <a:pt x="444" y="30"/>
                    <a:pt x="446" y="30"/>
                    <a:pt x="447" y="29"/>
                  </a:cubicBezTo>
                  <a:cubicBezTo>
                    <a:pt x="449" y="30"/>
                    <a:pt x="451" y="30"/>
                    <a:pt x="453" y="31"/>
                  </a:cubicBezTo>
                  <a:cubicBezTo>
                    <a:pt x="461" y="32"/>
                    <a:pt x="469" y="33"/>
                    <a:pt x="478" y="31"/>
                  </a:cubicBezTo>
                  <a:cubicBezTo>
                    <a:pt x="481" y="29"/>
                    <a:pt x="484" y="25"/>
                    <a:pt x="486" y="26"/>
                  </a:cubicBezTo>
                  <a:cubicBezTo>
                    <a:pt x="493" y="31"/>
                    <a:pt x="500" y="29"/>
                    <a:pt x="507" y="27"/>
                  </a:cubicBezTo>
                  <a:cubicBezTo>
                    <a:pt x="508" y="27"/>
                    <a:pt x="510" y="27"/>
                    <a:pt x="511" y="28"/>
                  </a:cubicBezTo>
                  <a:cubicBezTo>
                    <a:pt x="519" y="31"/>
                    <a:pt x="527" y="34"/>
                    <a:pt x="535" y="33"/>
                  </a:cubicBezTo>
                  <a:cubicBezTo>
                    <a:pt x="544" y="32"/>
                    <a:pt x="552" y="34"/>
                    <a:pt x="560" y="35"/>
                  </a:cubicBezTo>
                  <a:cubicBezTo>
                    <a:pt x="572" y="37"/>
                    <a:pt x="583" y="46"/>
                    <a:pt x="597" y="37"/>
                  </a:cubicBezTo>
                  <a:cubicBezTo>
                    <a:pt x="605" y="32"/>
                    <a:pt x="615" y="29"/>
                    <a:pt x="626" y="32"/>
                  </a:cubicBezTo>
                  <a:cubicBezTo>
                    <a:pt x="626" y="32"/>
                    <a:pt x="626" y="32"/>
                    <a:pt x="626" y="32"/>
                  </a:cubicBezTo>
                  <a:cubicBezTo>
                    <a:pt x="626" y="33"/>
                    <a:pt x="626" y="33"/>
                    <a:pt x="627" y="34"/>
                  </a:cubicBezTo>
                  <a:cubicBezTo>
                    <a:pt x="627" y="34"/>
                    <a:pt x="627" y="34"/>
                    <a:pt x="627" y="34"/>
                  </a:cubicBezTo>
                  <a:cubicBezTo>
                    <a:pt x="628" y="34"/>
                    <a:pt x="629" y="34"/>
                    <a:pt x="630" y="34"/>
                  </a:cubicBezTo>
                  <a:cubicBezTo>
                    <a:pt x="630" y="34"/>
                    <a:pt x="630" y="34"/>
                    <a:pt x="630" y="34"/>
                  </a:cubicBezTo>
                  <a:cubicBezTo>
                    <a:pt x="632" y="37"/>
                    <a:pt x="634" y="36"/>
                    <a:pt x="636" y="34"/>
                  </a:cubicBezTo>
                  <a:cubicBezTo>
                    <a:pt x="637" y="35"/>
                    <a:pt x="638" y="36"/>
                    <a:pt x="640" y="35"/>
                  </a:cubicBezTo>
                  <a:cubicBezTo>
                    <a:pt x="640" y="36"/>
                    <a:pt x="640" y="38"/>
                    <a:pt x="640" y="38"/>
                  </a:cubicBezTo>
                  <a:cubicBezTo>
                    <a:pt x="648" y="42"/>
                    <a:pt x="655" y="47"/>
                    <a:pt x="664" y="48"/>
                  </a:cubicBezTo>
                  <a:cubicBezTo>
                    <a:pt x="667" y="49"/>
                    <a:pt x="670" y="48"/>
                    <a:pt x="671" y="44"/>
                  </a:cubicBezTo>
                  <a:cubicBezTo>
                    <a:pt x="671" y="44"/>
                    <a:pt x="671" y="44"/>
                    <a:pt x="671" y="44"/>
                  </a:cubicBezTo>
                  <a:cubicBezTo>
                    <a:pt x="672" y="44"/>
                    <a:pt x="672" y="44"/>
                    <a:pt x="672" y="44"/>
                  </a:cubicBezTo>
                  <a:cubicBezTo>
                    <a:pt x="673" y="46"/>
                    <a:pt x="674" y="48"/>
                    <a:pt x="676" y="46"/>
                  </a:cubicBezTo>
                  <a:cubicBezTo>
                    <a:pt x="676" y="46"/>
                    <a:pt x="676" y="45"/>
                    <a:pt x="676" y="45"/>
                  </a:cubicBezTo>
                  <a:cubicBezTo>
                    <a:pt x="676" y="48"/>
                    <a:pt x="678" y="48"/>
                    <a:pt x="680" y="48"/>
                  </a:cubicBezTo>
                  <a:cubicBezTo>
                    <a:pt x="680" y="48"/>
                    <a:pt x="680" y="48"/>
                    <a:pt x="681" y="49"/>
                  </a:cubicBezTo>
                  <a:cubicBezTo>
                    <a:pt x="681" y="48"/>
                    <a:pt x="681" y="48"/>
                    <a:pt x="682" y="47"/>
                  </a:cubicBezTo>
                  <a:cubicBezTo>
                    <a:pt x="685" y="53"/>
                    <a:pt x="692" y="53"/>
                    <a:pt x="697" y="53"/>
                  </a:cubicBezTo>
                  <a:cubicBezTo>
                    <a:pt x="705" y="54"/>
                    <a:pt x="712" y="55"/>
                    <a:pt x="720" y="57"/>
                  </a:cubicBezTo>
                  <a:cubicBezTo>
                    <a:pt x="728" y="59"/>
                    <a:pt x="735" y="58"/>
                    <a:pt x="741" y="51"/>
                  </a:cubicBezTo>
                  <a:cubicBezTo>
                    <a:pt x="743" y="48"/>
                    <a:pt x="745" y="49"/>
                    <a:pt x="747" y="51"/>
                  </a:cubicBezTo>
                  <a:cubicBezTo>
                    <a:pt x="748" y="52"/>
                    <a:pt x="749" y="52"/>
                    <a:pt x="750" y="52"/>
                  </a:cubicBezTo>
                  <a:cubicBezTo>
                    <a:pt x="751" y="55"/>
                    <a:pt x="756" y="52"/>
                    <a:pt x="756" y="57"/>
                  </a:cubicBezTo>
                  <a:cubicBezTo>
                    <a:pt x="756" y="58"/>
                    <a:pt x="758" y="57"/>
                    <a:pt x="759" y="57"/>
                  </a:cubicBezTo>
                  <a:cubicBezTo>
                    <a:pt x="760" y="57"/>
                    <a:pt x="760" y="57"/>
                    <a:pt x="761" y="57"/>
                  </a:cubicBezTo>
                  <a:cubicBezTo>
                    <a:pt x="762" y="63"/>
                    <a:pt x="767" y="67"/>
                    <a:pt x="772" y="66"/>
                  </a:cubicBezTo>
                  <a:cubicBezTo>
                    <a:pt x="778" y="65"/>
                    <a:pt x="793" y="74"/>
                    <a:pt x="794" y="80"/>
                  </a:cubicBezTo>
                  <a:cubicBezTo>
                    <a:pt x="796" y="89"/>
                    <a:pt x="804" y="97"/>
                    <a:pt x="814" y="99"/>
                  </a:cubicBezTo>
                  <a:cubicBezTo>
                    <a:pt x="820" y="100"/>
                    <a:pt x="827" y="100"/>
                    <a:pt x="832" y="104"/>
                  </a:cubicBezTo>
                  <a:cubicBezTo>
                    <a:pt x="840" y="110"/>
                    <a:pt x="845" y="117"/>
                    <a:pt x="855" y="120"/>
                  </a:cubicBezTo>
                  <a:cubicBezTo>
                    <a:pt x="862" y="121"/>
                    <a:pt x="869" y="125"/>
                    <a:pt x="876" y="127"/>
                  </a:cubicBezTo>
                  <a:cubicBezTo>
                    <a:pt x="883" y="128"/>
                    <a:pt x="890" y="130"/>
                    <a:pt x="895" y="136"/>
                  </a:cubicBezTo>
                  <a:cubicBezTo>
                    <a:pt x="896" y="138"/>
                    <a:pt x="898" y="139"/>
                    <a:pt x="900" y="140"/>
                  </a:cubicBezTo>
                  <a:cubicBezTo>
                    <a:pt x="910" y="144"/>
                    <a:pt x="919" y="143"/>
                    <a:pt x="928" y="138"/>
                  </a:cubicBezTo>
                  <a:cubicBezTo>
                    <a:pt x="940" y="131"/>
                    <a:pt x="944" y="132"/>
                    <a:pt x="951" y="145"/>
                  </a:cubicBezTo>
                  <a:cubicBezTo>
                    <a:pt x="952" y="148"/>
                    <a:pt x="954" y="151"/>
                    <a:pt x="955" y="154"/>
                  </a:cubicBezTo>
                  <a:cubicBezTo>
                    <a:pt x="957" y="158"/>
                    <a:pt x="959" y="160"/>
                    <a:pt x="962" y="162"/>
                  </a:cubicBezTo>
                  <a:cubicBezTo>
                    <a:pt x="972" y="167"/>
                    <a:pt x="980" y="174"/>
                    <a:pt x="985" y="185"/>
                  </a:cubicBezTo>
                  <a:cubicBezTo>
                    <a:pt x="986" y="186"/>
                    <a:pt x="987" y="187"/>
                    <a:pt x="990" y="188"/>
                  </a:cubicBezTo>
                  <a:cubicBezTo>
                    <a:pt x="997" y="191"/>
                    <a:pt x="1002" y="186"/>
                    <a:pt x="1007" y="182"/>
                  </a:cubicBezTo>
                  <a:cubicBezTo>
                    <a:pt x="1010" y="179"/>
                    <a:pt x="1011" y="179"/>
                    <a:pt x="1014" y="182"/>
                  </a:cubicBezTo>
                  <a:cubicBezTo>
                    <a:pt x="1017" y="188"/>
                    <a:pt x="1023" y="192"/>
                    <a:pt x="1028" y="190"/>
                  </a:cubicBezTo>
                  <a:cubicBezTo>
                    <a:pt x="1038" y="188"/>
                    <a:pt x="1045" y="191"/>
                    <a:pt x="1051" y="196"/>
                  </a:cubicBezTo>
                  <a:cubicBezTo>
                    <a:pt x="1053" y="197"/>
                    <a:pt x="1055" y="198"/>
                    <a:pt x="1056" y="198"/>
                  </a:cubicBezTo>
                  <a:cubicBezTo>
                    <a:pt x="1067" y="199"/>
                    <a:pt x="1071" y="207"/>
                    <a:pt x="1075" y="216"/>
                  </a:cubicBezTo>
                  <a:cubicBezTo>
                    <a:pt x="1075" y="218"/>
                    <a:pt x="1076" y="220"/>
                    <a:pt x="1080" y="220"/>
                  </a:cubicBezTo>
                  <a:cubicBezTo>
                    <a:pt x="1084" y="221"/>
                    <a:pt x="1085" y="219"/>
                    <a:pt x="1087" y="216"/>
                  </a:cubicBezTo>
                  <a:cubicBezTo>
                    <a:pt x="1091" y="203"/>
                    <a:pt x="1100" y="196"/>
                    <a:pt x="1112" y="192"/>
                  </a:cubicBezTo>
                  <a:cubicBezTo>
                    <a:pt x="1116" y="190"/>
                    <a:pt x="1119" y="190"/>
                    <a:pt x="1121" y="195"/>
                  </a:cubicBezTo>
                  <a:cubicBezTo>
                    <a:pt x="1123" y="199"/>
                    <a:pt x="1126" y="203"/>
                    <a:pt x="1130" y="206"/>
                  </a:cubicBezTo>
                  <a:cubicBezTo>
                    <a:pt x="1141" y="217"/>
                    <a:pt x="1151" y="229"/>
                    <a:pt x="1154" y="244"/>
                  </a:cubicBezTo>
                  <a:cubicBezTo>
                    <a:pt x="1155" y="246"/>
                    <a:pt x="1156" y="247"/>
                    <a:pt x="1158" y="248"/>
                  </a:cubicBezTo>
                  <a:cubicBezTo>
                    <a:pt x="1166" y="250"/>
                    <a:pt x="1172" y="244"/>
                    <a:pt x="1179" y="246"/>
                  </a:cubicBezTo>
                  <a:cubicBezTo>
                    <a:pt x="1181" y="247"/>
                    <a:pt x="1184" y="247"/>
                    <a:pt x="1185" y="245"/>
                  </a:cubicBezTo>
                  <a:cubicBezTo>
                    <a:pt x="1188" y="242"/>
                    <a:pt x="1190" y="243"/>
                    <a:pt x="1193" y="245"/>
                  </a:cubicBezTo>
                  <a:cubicBezTo>
                    <a:pt x="1198" y="248"/>
                    <a:pt x="1202" y="247"/>
                    <a:pt x="1206" y="242"/>
                  </a:cubicBezTo>
                  <a:cubicBezTo>
                    <a:pt x="1208" y="240"/>
                    <a:pt x="1210" y="237"/>
                    <a:pt x="1212" y="234"/>
                  </a:cubicBezTo>
                  <a:cubicBezTo>
                    <a:pt x="1215" y="231"/>
                    <a:pt x="1218" y="230"/>
                    <a:pt x="1222" y="235"/>
                  </a:cubicBezTo>
                  <a:cubicBezTo>
                    <a:pt x="1227" y="243"/>
                    <a:pt x="1234" y="251"/>
                    <a:pt x="1243" y="257"/>
                  </a:cubicBezTo>
                  <a:cubicBezTo>
                    <a:pt x="1245" y="258"/>
                    <a:pt x="1246" y="261"/>
                    <a:pt x="1246" y="263"/>
                  </a:cubicBezTo>
                  <a:cubicBezTo>
                    <a:pt x="1249" y="272"/>
                    <a:pt x="1251" y="282"/>
                    <a:pt x="1254" y="291"/>
                  </a:cubicBezTo>
                  <a:cubicBezTo>
                    <a:pt x="1255" y="295"/>
                    <a:pt x="1256" y="295"/>
                    <a:pt x="1259" y="295"/>
                  </a:cubicBezTo>
                  <a:cubicBezTo>
                    <a:pt x="1263" y="296"/>
                    <a:pt x="1263" y="294"/>
                    <a:pt x="1264" y="291"/>
                  </a:cubicBezTo>
                  <a:cubicBezTo>
                    <a:pt x="1266" y="284"/>
                    <a:pt x="1268" y="276"/>
                    <a:pt x="1271" y="268"/>
                  </a:cubicBezTo>
                  <a:cubicBezTo>
                    <a:pt x="1274" y="256"/>
                    <a:pt x="1277" y="254"/>
                    <a:pt x="1289" y="257"/>
                  </a:cubicBezTo>
                  <a:cubicBezTo>
                    <a:pt x="1290" y="258"/>
                    <a:pt x="1291" y="258"/>
                    <a:pt x="1293" y="258"/>
                  </a:cubicBezTo>
                  <a:cubicBezTo>
                    <a:pt x="1297" y="259"/>
                    <a:pt x="1301" y="258"/>
                    <a:pt x="1305" y="255"/>
                  </a:cubicBezTo>
                  <a:cubicBezTo>
                    <a:pt x="1310" y="250"/>
                    <a:pt x="1313" y="251"/>
                    <a:pt x="1316" y="258"/>
                  </a:cubicBezTo>
                  <a:cubicBezTo>
                    <a:pt x="1318" y="263"/>
                    <a:pt x="1320" y="268"/>
                    <a:pt x="1321" y="273"/>
                  </a:cubicBezTo>
                  <a:cubicBezTo>
                    <a:pt x="1325" y="293"/>
                    <a:pt x="1341" y="301"/>
                    <a:pt x="1357" y="308"/>
                  </a:cubicBezTo>
                  <a:cubicBezTo>
                    <a:pt x="1361" y="309"/>
                    <a:pt x="1366" y="310"/>
                    <a:pt x="1369" y="308"/>
                  </a:cubicBezTo>
                  <a:cubicBezTo>
                    <a:pt x="1375" y="305"/>
                    <a:pt x="1377" y="307"/>
                    <a:pt x="1378" y="312"/>
                  </a:cubicBezTo>
                  <a:cubicBezTo>
                    <a:pt x="1382" y="332"/>
                    <a:pt x="1397" y="340"/>
                    <a:pt x="1413" y="348"/>
                  </a:cubicBezTo>
                  <a:cubicBezTo>
                    <a:pt x="1415" y="349"/>
                    <a:pt x="1416" y="348"/>
                    <a:pt x="1417" y="347"/>
                  </a:cubicBezTo>
                  <a:close/>
                </a:path>
              </a:pathLst>
            </a:custGeom>
            <a:solidFill>
              <a:schemeClr val="accent1">
                <a:lumMod val="75000"/>
              </a:schemeClr>
            </a:solidFill>
            <a:ln w="38100">
              <a:solidFill>
                <a:schemeClr val="accent4">
                  <a:lumMod val="50000"/>
                </a:schemeClr>
              </a:solidFill>
              <a:round/>
              <a:headEnd/>
              <a:tailEnd/>
            </a:ln>
          </p:spPr>
          <p:txBody>
            <a:bodyPr vert="horz" wrap="square" lIns="68580" tIns="34290" rIns="68580" bIns="3429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cxnSp>
        <p:nvCxnSpPr>
          <p:cNvPr id="30" name="Straight Connector 29"/>
          <p:cNvCxnSpPr/>
          <p:nvPr/>
        </p:nvCxnSpPr>
        <p:spPr>
          <a:xfrm flipV="1">
            <a:off x="1385646" y="2517744"/>
            <a:ext cx="5184576" cy="15527"/>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4097" name="TextBox 4096"/>
          <p:cNvSpPr txBox="1"/>
          <p:nvPr/>
        </p:nvSpPr>
        <p:spPr>
          <a:xfrm>
            <a:off x="1871701" y="1599642"/>
            <a:ext cx="992579"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sources</a:t>
            </a:r>
          </a:p>
        </p:txBody>
      </p:sp>
      <p:sp>
        <p:nvSpPr>
          <p:cNvPr id="41" name="TextBox 40"/>
          <p:cNvSpPr txBox="1"/>
          <p:nvPr/>
        </p:nvSpPr>
        <p:spPr>
          <a:xfrm>
            <a:off x="1993108" y="3064642"/>
            <a:ext cx="710451"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sinks</a:t>
            </a:r>
          </a:p>
        </p:txBody>
      </p:sp>
      <p:grpSp>
        <p:nvGrpSpPr>
          <p:cNvPr id="4110" name="Group 4109"/>
          <p:cNvGrpSpPr/>
          <p:nvPr/>
        </p:nvGrpSpPr>
        <p:grpSpPr>
          <a:xfrm>
            <a:off x="2808804" y="1113588"/>
            <a:ext cx="3761419" cy="1986995"/>
            <a:chOff x="2221071" y="1484784"/>
            <a:chExt cx="5015225" cy="2649326"/>
          </a:xfrm>
        </p:grpSpPr>
        <p:grpSp>
          <p:nvGrpSpPr>
            <p:cNvPr id="21" name="Group 23"/>
            <p:cNvGrpSpPr>
              <a:grpSpLocks noChangeAspect="1"/>
            </p:cNvGrpSpPr>
            <p:nvPr/>
          </p:nvGrpSpPr>
          <p:grpSpPr bwMode="auto">
            <a:xfrm>
              <a:off x="2221071" y="1484784"/>
              <a:ext cx="5015225" cy="2649326"/>
              <a:chOff x="1228" y="1374"/>
              <a:chExt cx="3253" cy="1620"/>
            </a:xfrm>
          </p:grpSpPr>
          <p:sp>
            <p:nvSpPr>
              <p:cNvPr id="22" name="AutoShape 22"/>
              <p:cNvSpPr>
                <a:spLocks noChangeAspect="1" noChangeArrowheads="1" noTextEdit="1"/>
              </p:cNvSpPr>
              <p:nvPr/>
            </p:nvSpPr>
            <p:spPr bwMode="auto">
              <a:xfrm>
                <a:off x="1228" y="1896"/>
                <a:ext cx="3253" cy="1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200"/>
              </a:p>
            </p:txBody>
          </p:sp>
          <p:sp>
            <p:nvSpPr>
              <p:cNvPr id="23" name="Freeform 25"/>
              <p:cNvSpPr>
                <a:spLocks/>
              </p:cNvSpPr>
              <p:nvPr/>
            </p:nvSpPr>
            <p:spPr bwMode="auto">
              <a:xfrm>
                <a:off x="1341" y="1374"/>
                <a:ext cx="2897" cy="887"/>
              </a:xfrm>
              <a:custGeom>
                <a:avLst/>
                <a:gdLst>
                  <a:gd name="T0" fmla="*/ 1375 w 1376"/>
                  <a:gd name="T1" fmla="*/ 6 h 462"/>
                  <a:gd name="T2" fmla="*/ 1375 w 1376"/>
                  <a:gd name="T3" fmla="*/ 447 h 462"/>
                  <a:gd name="T4" fmla="*/ 1323 w 1376"/>
                  <a:gd name="T5" fmla="*/ 452 h 462"/>
                  <a:gd name="T6" fmla="*/ 1278 w 1376"/>
                  <a:gd name="T7" fmla="*/ 445 h 462"/>
                  <a:gd name="T8" fmla="*/ 1263 w 1376"/>
                  <a:gd name="T9" fmla="*/ 441 h 462"/>
                  <a:gd name="T10" fmla="*/ 1243 w 1376"/>
                  <a:gd name="T11" fmla="*/ 429 h 462"/>
                  <a:gd name="T12" fmla="*/ 1222 w 1376"/>
                  <a:gd name="T13" fmla="*/ 390 h 462"/>
                  <a:gd name="T14" fmla="*/ 1211 w 1376"/>
                  <a:gd name="T15" fmla="*/ 390 h 462"/>
                  <a:gd name="T16" fmla="*/ 1197 w 1376"/>
                  <a:gd name="T17" fmla="*/ 420 h 462"/>
                  <a:gd name="T18" fmla="*/ 1151 w 1376"/>
                  <a:gd name="T19" fmla="*/ 417 h 462"/>
                  <a:gd name="T20" fmla="*/ 1093 w 1376"/>
                  <a:gd name="T21" fmla="*/ 420 h 462"/>
                  <a:gd name="T22" fmla="*/ 1053 w 1376"/>
                  <a:gd name="T23" fmla="*/ 430 h 462"/>
                  <a:gd name="T24" fmla="*/ 1000 w 1376"/>
                  <a:gd name="T25" fmla="*/ 428 h 462"/>
                  <a:gd name="T26" fmla="*/ 946 w 1376"/>
                  <a:gd name="T27" fmla="*/ 417 h 462"/>
                  <a:gd name="T28" fmla="*/ 865 w 1376"/>
                  <a:gd name="T29" fmla="*/ 418 h 462"/>
                  <a:gd name="T30" fmla="*/ 797 w 1376"/>
                  <a:gd name="T31" fmla="*/ 420 h 462"/>
                  <a:gd name="T32" fmla="*/ 754 w 1376"/>
                  <a:gd name="T33" fmla="*/ 434 h 462"/>
                  <a:gd name="T34" fmla="*/ 703 w 1376"/>
                  <a:gd name="T35" fmla="*/ 448 h 462"/>
                  <a:gd name="T36" fmla="*/ 645 w 1376"/>
                  <a:gd name="T37" fmla="*/ 448 h 462"/>
                  <a:gd name="T38" fmla="*/ 486 w 1376"/>
                  <a:gd name="T39" fmla="*/ 455 h 462"/>
                  <a:gd name="T40" fmla="*/ 360 w 1376"/>
                  <a:gd name="T41" fmla="*/ 450 h 462"/>
                  <a:gd name="T42" fmla="*/ 253 w 1376"/>
                  <a:gd name="T43" fmla="*/ 458 h 462"/>
                  <a:gd name="T44" fmla="*/ 91 w 1376"/>
                  <a:gd name="T45" fmla="*/ 459 h 462"/>
                  <a:gd name="T46" fmla="*/ 25 w 1376"/>
                  <a:gd name="T47" fmla="*/ 459 h 462"/>
                  <a:gd name="T48" fmla="*/ 115 w 1376"/>
                  <a:gd name="T49" fmla="*/ 453 h 462"/>
                  <a:gd name="T50" fmla="*/ 174 w 1376"/>
                  <a:gd name="T51" fmla="*/ 449 h 462"/>
                  <a:gd name="T52" fmla="*/ 310 w 1376"/>
                  <a:gd name="T53" fmla="*/ 426 h 462"/>
                  <a:gd name="T54" fmla="*/ 381 w 1376"/>
                  <a:gd name="T55" fmla="*/ 419 h 462"/>
                  <a:gd name="T56" fmla="*/ 413 w 1376"/>
                  <a:gd name="T57" fmla="*/ 422 h 462"/>
                  <a:gd name="T58" fmla="*/ 448 w 1376"/>
                  <a:gd name="T59" fmla="*/ 426 h 462"/>
                  <a:gd name="T60" fmla="*/ 473 w 1376"/>
                  <a:gd name="T61" fmla="*/ 423 h 462"/>
                  <a:gd name="T62" fmla="*/ 538 w 1376"/>
                  <a:gd name="T63" fmla="*/ 410 h 462"/>
                  <a:gd name="T64" fmla="*/ 556 w 1376"/>
                  <a:gd name="T65" fmla="*/ 414 h 462"/>
                  <a:gd name="T66" fmla="*/ 619 w 1376"/>
                  <a:gd name="T67" fmla="*/ 402 h 462"/>
                  <a:gd name="T68" fmla="*/ 640 w 1376"/>
                  <a:gd name="T69" fmla="*/ 401 h 462"/>
                  <a:gd name="T70" fmla="*/ 678 w 1376"/>
                  <a:gd name="T71" fmla="*/ 393 h 462"/>
                  <a:gd name="T72" fmla="*/ 708 w 1376"/>
                  <a:gd name="T73" fmla="*/ 398 h 462"/>
                  <a:gd name="T74" fmla="*/ 737 w 1376"/>
                  <a:gd name="T75" fmla="*/ 382 h 462"/>
                  <a:gd name="T76" fmla="*/ 761 w 1376"/>
                  <a:gd name="T77" fmla="*/ 358 h 462"/>
                  <a:gd name="T78" fmla="*/ 798 w 1376"/>
                  <a:gd name="T79" fmla="*/ 337 h 462"/>
                  <a:gd name="T80" fmla="*/ 892 w 1376"/>
                  <a:gd name="T81" fmla="*/ 286 h 462"/>
                  <a:gd name="T82" fmla="*/ 947 w 1376"/>
                  <a:gd name="T83" fmla="*/ 242 h 462"/>
                  <a:gd name="T84" fmla="*/ 975 w 1376"/>
                  <a:gd name="T85" fmla="*/ 226 h 462"/>
                  <a:gd name="T86" fmla="*/ 1008 w 1376"/>
                  <a:gd name="T87" fmla="*/ 212 h 462"/>
                  <a:gd name="T88" fmla="*/ 1035 w 1376"/>
                  <a:gd name="T89" fmla="*/ 194 h 462"/>
                  <a:gd name="T90" fmla="*/ 1062 w 1376"/>
                  <a:gd name="T91" fmla="*/ 200 h 462"/>
                  <a:gd name="T92" fmla="*/ 1108 w 1376"/>
                  <a:gd name="T93" fmla="*/ 167 h 462"/>
                  <a:gd name="T94" fmla="*/ 1143 w 1376"/>
                  <a:gd name="T95" fmla="*/ 144 h 462"/>
                  <a:gd name="T96" fmla="*/ 1170 w 1376"/>
                  <a:gd name="T97" fmla="*/ 135 h 462"/>
                  <a:gd name="T98" fmla="*/ 1209 w 1376"/>
                  <a:gd name="T99" fmla="*/ 122 h 462"/>
                  <a:gd name="T100" fmla="*/ 1216 w 1376"/>
                  <a:gd name="T101" fmla="*/ 96 h 462"/>
                  <a:gd name="T102" fmla="*/ 1237 w 1376"/>
                  <a:gd name="T103" fmla="*/ 126 h 462"/>
                  <a:gd name="T104" fmla="*/ 1257 w 1376"/>
                  <a:gd name="T105" fmla="*/ 128 h 462"/>
                  <a:gd name="T106" fmla="*/ 1282 w 1376"/>
                  <a:gd name="T107" fmla="*/ 102 h 462"/>
                  <a:gd name="T108" fmla="*/ 1323 w 1376"/>
                  <a:gd name="T109" fmla="*/ 57 h 462"/>
                  <a:gd name="T110" fmla="*/ 1366 w 1376"/>
                  <a:gd name="T111" fmla="*/ 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6" h="462">
                    <a:moveTo>
                      <a:pt x="1374" y="0"/>
                    </a:moveTo>
                    <a:cubicBezTo>
                      <a:pt x="1376" y="2"/>
                      <a:pt x="1375" y="4"/>
                      <a:pt x="1375" y="6"/>
                    </a:cubicBezTo>
                    <a:cubicBezTo>
                      <a:pt x="1375" y="152"/>
                      <a:pt x="1375" y="298"/>
                      <a:pt x="1375" y="444"/>
                    </a:cubicBezTo>
                    <a:cubicBezTo>
                      <a:pt x="1375" y="445"/>
                      <a:pt x="1375" y="446"/>
                      <a:pt x="1375" y="447"/>
                    </a:cubicBezTo>
                    <a:cubicBezTo>
                      <a:pt x="1361" y="444"/>
                      <a:pt x="1348" y="448"/>
                      <a:pt x="1336" y="455"/>
                    </a:cubicBezTo>
                    <a:cubicBezTo>
                      <a:pt x="1331" y="457"/>
                      <a:pt x="1326" y="458"/>
                      <a:pt x="1323" y="452"/>
                    </a:cubicBezTo>
                    <a:cubicBezTo>
                      <a:pt x="1320" y="447"/>
                      <a:pt x="1315" y="444"/>
                      <a:pt x="1309" y="442"/>
                    </a:cubicBezTo>
                    <a:cubicBezTo>
                      <a:pt x="1298" y="441"/>
                      <a:pt x="1288" y="438"/>
                      <a:pt x="1278" y="445"/>
                    </a:cubicBezTo>
                    <a:cubicBezTo>
                      <a:pt x="1276" y="446"/>
                      <a:pt x="1274" y="445"/>
                      <a:pt x="1273" y="443"/>
                    </a:cubicBezTo>
                    <a:cubicBezTo>
                      <a:pt x="1270" y="441"/>
                      <a:pt x="1265" y="440"/>
                      <a:pt x="1263" y="441"/>
                    </a:cubicBezTo>
                    <a:cubicBezTo>
                      <a:pt x="1258" y="443"/>
                      <a:pt x="1255" y="441"/>
                      <a:pt x="1253" y="437"/>
                    </a:cubicBezTo>
                    <a:cubicBezTo>
                      <a:pt x="1250" y="434"/>
                      <a:pt x="1247" y="431"/>
                      <a:pt x="1243" y="429"/>
                    </a:cubicBezTo>
                    <a:cubicBezTo>
                      <a:pt x="1236" y="425"/>
                      <a:pt x="1231" y="420"/>
                      <a:pt x="1229" y="413"/>
                    </a:cubicBezTo>
                    <a:cubicBezTo>
                      <a:pt x="1227" y="405"/>
                      <a:pt x="1224" y="397"/>
                      <a:pt x="1222" y="390"/>
                    </a:cubicBezTo>
                    <a:cubicBezTo>
                      <a:pt x="1221" y="386"/>
                      <a:pt x="1220" y="385"/>
                      <a:pt x="1216" y="385"/>
                    </a:cubicBezTo>
                    <a:cubicBezTo>
                      <a:pt x="1213" y="385"/>
                      <a:pt x="1212" y="387"/>
                      <a:pt x="1211" y="390"/>
                    </a:cubicBezTo>
                    <a:cubicBezTo>
                      <a:pt x="1209" y="397"/>
                      <a:pt x="1207" y="405"/>
                      <a:pt x="1205" y="413"/>
                    </a:cubicBezTo>
                    <a:cubicBezTo>
                      <a:pt x="1204" y="418"/>
                      <a:pt x="1202" y="420"/>
                      <a:pt x="1197" y="420"/>
                    </a:cubicBezTo>
                    <a:cubicBezTo>
                      <a:pt x="1188" y="419"/>
                      <a:pt x="1180" y="418"/>
                      <a:pt x="1172" y="413"/>
                    </a:cubicBezTo>
                    <a:cubicBezTo>
                      <a:pt x="1165" y="409"/>
                      <a:pt x="1157" y="411"/>
                      <a:pt x="1151" y="417"/>
                    </a:cubicBezTo>
                    <a:cubicBezTo>
                      <a:pt x="1148" y="420"/>
                      <a:pt x="1145" y="419"/>
                      <a:pt x="1141" y="419"/>
                    </a:cubicBezTo>
                    <a:cubicBezTo>
                      <a:pt x="1125" y="417"/>
                      <a:pt x="1109" y="417"/>
                      <a:pt x="1093" y="420"/>
                    </a:cubicBezTo>
                    <a:cubicBezTo>
                      <a:pt x="1084" y="421"/>
                      <a:pt x="1075" y="422"/>
                      <a:pt x="1067" y="429"/>
                    </a:cubicBezTo>
                    <a:cubicBezTo>
                      <a:pt x="1064" y="432"/>
                      <a:pt x="1058" y="430"/>
                      <a:pt x="1053" y="430"/>
                    </a:cubicBezTo>
                    <a:cubicBezTo>
                      <a:pt x="1046" y="431"/>
                      <a:pt x="1039" y="431"/>
                      <a:pt x="1031" y="429"/>
                    </a:cubicBezTo>
                    <a:cubicBezTo>
                      <a:pt x="1021" y="425"/>
                      <a:pt x="1010" y="427"/>
                      <a:pt x="1000" y="428"/>
                    </a:cubicBezTo>
                    <a:cubicBezTo>
                      <a:pt x="984" y="429"/>
                      <a:pt x="968" y="429"/>
                      <a:pt x="954" y="420"/>
                    </a:cubicBezTo>
                    <a:cubicBezTo>
                      <a:pt x="952" y="418"/>
                      <a:pt x="949" y="417"/>
                      <a:pt x="946" y="417"/>
                    </a:cubicBezTo>
                    <a:cubicBezTo>
                      <a:pt x="929" y="416"/>
                      <a:pt x="913" y="414"/>
                      <a:pt x="896" y="417"/>
                    </a:cubicBezTo>
                    <a:cubicBezTo>
                      <a:pt x="886" y="419"/>
                      <a:pt x="876" y="417"/>
                      <a:pt x="865" y="418"/>
                    </a:cubicBezTo>
                    <a:cubicBezTo>
                      <a:pt x="853" y="419"/>
                      <a:pt x="840" y="419"/>
                      <a:pt x="827" y="417"/>
                    </a:cubicBezTo>
                    <a:cubicBezTo>
                      <a:pt x="818" y="416"/>
                      <a:pt x="807" y="418"/>
                      <a:pt x="797" y="420"/>
                    </a:cubicBezTo>
                    <a:cubicBezTo>
                      <a:pt x="789" y="422"/>
                      <a:pt x="781" y="425"/>
                      <a:pt x="772" y="424"/>
                    </a:cubicBezTo>
                    <a:cubicBezTo>
                      <a:pt x="765" y="424"/>
                      <a:pt x="758" y="428"/>
                      <a:pt x="754" y="434"/>
                    </a:cubicBezTo>
                    <a:cubicBezTo>
                      <a:pt x="750" y="439"/>
                      <a:pt x="747" y="440"/>
                      <a:pt x="741" y="441"/>
                    </a:cubicBezTo>
                    <a:cubicBezTo>
                      <a:pt x="728" y="442"/>
                      <a:pt x="715" y="444"/>
                      <a:pt x="703" y="448"/>
                    </a:cubicBezTo>
                    <a:cubicBezTo>
                      <a:pt x="696" y="450"/>
                      <a:pt x="689" y="449"/>
                      <a:pt x="682" y="449"/>
                    </a:cubicBezTo>
                    <a:cubicBezTo>
                      <a:pt x="669" y="451"/>
                      <a:pt x="657" y="449"/>
                      <a:pt x="645" y="448"/>
                    </a:cubicBezTo>
                    <a:cubicBezTo>
                      <a:pt x="626" y="447"/>
                      <a:pt x="607" y="450"/>
                      <a:pt x="588" y="451"/>
                    </a:cubicBezTo>
                    <a:cubicBezTo>
                      <a:pt x="554" y="452"/>
                      <a:pt x="520" y="455"/>
                      <a:pt x="486" y="455"/>
                    </a:cubicBezTo>
                    <a:cubicBezTo>
                      <a:pt x="453" y="456"/>
                      <a:pt x="420" y="459"/>
                      <a:pt x="387" y="455"/>
                    </a:cubicBezTo>
                    <a:cubicBezTo>
                      <a:pt x="378" y="454"/>
                      <a:pt x="369" y="452"/>
                      <a:pt x="360" y="450"/>
                    </a:cubicBezTo>
                    <a:cubicBezTo>
                      <a:pt x="344" y="447"/>
                      <a:pt x="328" y="449"/>
                      <a:pt x="312" y="450"/>
                    </a:cubicBezTo>
                    <a:cubicBezTo>
                      <a:pt x="293" y="452"/>
                      <a:pt x="273" y="455"/>
                      <a:pt x="253" y="458"/>
                    </a:cubicBezTo>
                    <a:cubicBezTo>
                      <a:pt x="236" y="461"/>
                      <a:pt x="218" y="459"/>
                      <a:pt x="200" y="458"/>
                    </a:cubicBezTo>
                    <a:cubicBezTo>
                      <a:pt x="164" y="457"/>
                      <a:pt x="128" y="460"/>
                      <a:pt x="91" y="459"/>
                    </a:cubicBezTo>
                    <a:cubicBezTo>
                      <a:pt x="62" y="458"/>
                      <a:pt x="32" y="462"/>
                      <a:pt x="0" y="460"/>
                    </a:cubicBezTo>
                    <a:cubicBezTo>
                      <a:pt x="10" y="460"/>
                      <a:pt x="18" y="459"/>
                      <a:pt x="25" y="459"/>
                    </a:cubicBezTo>
                    <a:cubicBezTo>
                      <a:pt x="34" y="459"/>
                      <a:pt x="42" y="459"/>
                      <a:pt x="51" y="457"/>
                    </a:cubicBezTo>
                    <a:cubicBezTo>
                      <a:pt x="72" y="453"/>
                      <a:pt x="94" y="455"/>
                      <a:pt x="115" y="453"/>
                    </a:cubicBezTo>
                    <a:cubicBezTo>
                      <a:pt x="127" y="452"/>
                      <a:pt x="139" y="451"/>
                      <a:pt x="152" y="450"/>
                    </a:cubicBezTo>
                    <a:cubicBezTo>
                      <a:pt x="159" y="449"/>
                      <a:pt x="167" y="449"/>
                      <a:pt x="174" y="449"/>
                    </a:cubicBezTo>
                    <a:cubicBezTo>
                      <a:pt x="197" y="449"/>
                      <a:pt x="219" y="447"/>
                      <a:pt x="241" y="443"/>
                    </a:cubicBezTo>
                    <a:cubicBezTo>
                      <a:pt x="265" y="440"/>
                      <a:pt x="287" y="433"/>
                      <a:pt x="310" y="426"/>
                    </a:cubicBezTo>
                    <a:cubicBezTo>
                      <a:pt x="323" y="422"/>
                      <a:pt x="337" y="421"/>
                      <a:pt x="351" y="420"/>
                    </a:cubicBezTo>
                    <a:cubicBezTo>
                      <a:pt x="361" y="419"/>
                      <a:pt x="371" y="419"/>
                      <a:pt x="381" y="419"/>
                    </a:cubicBezTo>
                    <a:cubicBezTo>
                      <a:pt x="382" y="419"/>
                      <a:pt x="384" y="419"/>
                      <a:pt x="385" y="420"/>
                    </a:cubicBezTo>
                    <a:cubicBezTo>
                      <a:pt x="394" y="425"/>
                      <a:pt x="403" y="425"/>
                      <a:pt x="413" y="422"/>
                    </a:cubicBezTo>
                    <a:cubicBezTo>
                      <a:pt x="422" y="420"/>
                      <a:pt x="430" y="419"/>
                      <a:pt x="438" y="425"/>
                    </a:cubicBezTo>
                    <a:cubicBezTo>
                      <a:pt x="441" y="427"/>
                      <a:pt x="445" y="427"/>
                      <a:pt x="448" y="426"/>
                    </a:cubicBezTo>
                    <a:cubicBezTo>
                      <a:pt x="451" y="423"/>
                      <a:pt x="455" y="423"/>
                      <a:pt x="459" y="424"/>
                    </a:cubicBezTo>
                    <a:cubicBezTo>
                      <a:pt x="464" y="426"/>
                      <a:pt x="469" y="426"/>
                      <a:pt x="473" y="423"/>
                    </a:cubicBezTo>
                    <a:cubicBezTo>
                      <a:pt x="481" y="418"/>
                      <a:pt x="490" y="418"/>
                      <a:pt x="499" y="418"/>
                    </a:cubicBezTo>
                    <a:cubicBezTo>
                      <a:pt x="513" y="418"/>
                      <a:pt x="525" y="413"/>
                      <a:pt x="538" y="410"/>
                    </a:cubicBezTo>
                    <a:cubicBezTo>
                      <a:pt x="541" y="409"/>
                      <a:pt x="544" y="409"/>
                      <a:pt x="547" y="410"/>
                    </a:cubicBezTo>
                    <a:cubicBezTo>
                      <a:pt x="550" y="412"/>
                      <a:pt x="553" y="413"/>
                      <a:pt x="556" y="414"/>
                    </a:cubicBezTo>
                    <a:cubicBezTo>
                      <a:pt x="566" y="420"/>
                      <a:pt x="576" y="420"/>
                      <a:pt x="587" y="416"/>
                    </a:cubicBezTo>
                    <a:cubicBezTo>
                      <a:pt x="598" y="412"/>
                      <a:pt x="608" y="408"/>
                      <a:pt x="619" y="402"/>
                    </a:cubicBezTo>
                    <a:cubicBezTo>
                      <a:pt x="620" y="401"/>
                      <a:pt x="622" y="401"/>
                      <a:pt x="625" y="402"/>
                    </a:cubicBezTo>
                    <a:cubicBezTo>
                      <a:pt x="630" y="404"/>
                      <a:pt x="635" y="403"/>
                      <a:pt x="640" y="401"/>
                    </a:cubicBezTo>
                    <a:cubicBezTo>
                      <a:pt x="648" y="398"/>
                      <a:pt x="655" y="396"/>
                      <a:pt x="664" y="397"/>
                    </a:cubicBezTo>
                    <a:cubicBezTo>
                      <a:pt x="669" y="397"/>
                      <a:pt x="673" y="394"/>
                      <a:pt x="678" y="393"/>
                    </a:cubicBezTo>
                    <a:cubicBezTo>
                      <a:pt x="684" y="392"/>
                      <a:pt x="689" y="392"/>
                      <a:pt x="694" y="397"/>
                    </a:cubicBezTo>
                    <a:cubicBezTo>
                      <a:pt x="698" y="402"/>
                      <a:pt x="703" y="402"/>
                      <a:pt x="708" y="398"/>
                    </a:cubicBezTo>
                    <a:cubicBezTo>
                      <a:pt x="713" y="395"/>
                      <a:pt x="718" y="391"/>
                      <a:pt x="722" y="387"/>
                    </a:cubicBezTo>
                    <a:cubicBezTo>
                      <a:pt x="727" y="384"/>
                      <a:pt x="731" y="381"/>
                      <a:pt x="737" y="382"/>
                    </a:cubicBezTo>
                    <a:cubicBezTo>
                      <a:pt x="740" y="383"/>
                      <a:pt x="744" y="381"/>
                      <a:pt x="747" y="378"/>
                    </a:cubicBezTo>
                    <a:cubicBezTo>
                      <a:pt x="753" y="372"/>
                      <a:pt x="757" y="365"/>
                      <a:pt x="761" y="358"/>
                    </a:cubicBezTo>
                    <a:cubicBezTo>
                      <a:pt x="764" y="351"/>
                      <a:pt x="770" y="348"/>
                      <a:pt x="778" y="347"/>
                    </a:cubicBezTo>
                    <a:cubicBezTo>
                      <a:pt x="786" y="346"/>
                      <a:pt x="792" y="343"/>
                      <a:pt x="798" y="337"/>
                    </a:cubicBezTo>
                    <a:cubicBezTo>
                      <a:pt x="808" y="325"/>
                      <a:pt x="822" y="319"/>
                      <a:pt x="838" y="314"/>
                    </a:cubicBezTo>
                    <a:cubicBezTo>
                      <a:pt x="858" y="308"/>
                      <a:pt x="876" y="299"/>
                      <a:pt x="892" y="286"/>
                    </a:cubicBezTo>
                    <a:cubicBezTo>
                      <a:pt x="904" y="276"/>
                      <a:pt x="916" y="267"/>
                      <a:pt x="929" y="260"/>
                    </a:cubicBezTo>
                    <a:cubicBezTo>
                      <a:pt x="936" y="255"/>
                      <a:pt x="942" y="248"/>
                      <a:pt x="947" y="242"/>
                    </a:cubicBezTo>
                    <a:cubicBezTo>
                      <a:pt x="949" y="238"/>
                      <a:pt x="952" y="236"/>
                      <a:pt x="957" y="236"/>
                    </a:cubicBezTo>
                    <a:cubicBezTo>
                      <a:pt x="964" y="235"/>
                      <a:pt x="971" y="232"/>
                      <a:pt x="975" y="226"/>
                    </a:cubicBezTo>
                    <a:cubicBezTo>
                      <a:pt x="979" y="222"/>
                      <a:pt x="982" y="221"/>
                      <a:pt x="987" y="222"/>
                    </a:cubicBezTo>
                    <a:cubicBezTo>
                      <a:pt x="997" y="224"/>
                      <a:pt x="1003" y="220"/>
                      <a:pt x="1008" y="212"/>
                    </a:cubicBezTo>
                    <a:cubicBezTo>
                      <a:pt x="1013" y="206"/>
                      <a:pt x="1018" y="200"/>
                      <a:pt x="1027" y="199"/>
                    </a:cubicBezTo>
                    <a:cubicBezTo>
                      <a:pt x="1030" y="199"/>
                      <a:pt x="1033" y="197"/>
                      <a:pt x="1035" y="194"/>
                    </a:cubicBezTo>
                    <a:cubicBezTo>
                      <a:pt x="1039" y="189"/>
                      <a:pt x="1043" y="190"/>
                      <a:pt x="1048" y="193"/>
                    </a:cubicBezTo>
                    <a:cubicBezTo>
                      <a:pt x="1052" y="196"/>
                      <a:pt x="1057" y="199"/>
                      <a:pt x="1062" y="200"/>
                    </a:cubicBezTo>
                    <a:cubicBezTo>
                      <a:pt x="1067" y="200"/>
                      <a:pt x="1071" y="200"/>
                      <a:pt x="1074" y="197"/>
                    </a:cubicBezTo>
                    <a:cubicBezTo>
                      <a:pt x="1086" y="188"/>
                      <a:pt x="1096" y="176"/>
                      <a:pt x="1108" y="167"/>
                    </a:cubicBezTo>
                    <a:cubicBezTo>
                      <a:pt x="1116" y="160"/>
                      <a:pt x="1125" y="153"/>
                      <a:pt x="1133" y="146"/>
                    </a:cubicBezTo>
                    <a:cubicBezTo>
                      <a:pt x="1136" y="144"/>
                      <a:pt x="1139" y="143"/>
                      <a:pt x="1143" y="144"/>
                    </a:cubicBezTo>
                    <a:cubicBezTo>
                      <a:pt x="1148" y="145"/>
                      <a:pt x="1152" y="142"/>
                      <a:pt x="1154" y="138"/>
                    </a:cubicBezTo>
                    <a:cubicBezTo>
                      <a:pt x="1160" y="130"/>
                      <a:pt x="1162" y="130"/>
                      <a:pt x="1170" y="135"/>
                    </a:cubicBezTo>
                    <a:cubicBezTo>
                      <a:pt x="1173" y="137"/>
                      <a:pt x="1176" y="138"/>
                      <a:pt x="1179" y="138"/>
                    </a:cubicBezTo>
                    <a:cubicBezTo>
                      <a:pt x="1190" y="135"/>
                      <a:pt x="1200" y="130"/>
                      <a:pt x="1209" y="122"/>
                    </a:cubicBezTo>
                    <a:cubicBezTo>
                      <a:pt x="1211" y="121"/>
                      <a:pt x="1211" y="119"/>
                      <a:pt x="1212" y="116"/>
                    </a:cubicBezTo>
                    <a:cubicBezTo>
                      <a:pt x="1213" y="110"/>
                      <a:pt x="1215" y="104"/>
                      <a:pt x="1216" y="96"/>
                    </a:cubicBezTo>
                    <a:cubicBezTo>
                      <a:pt x="1219" y="100"/>
                      <a:pt x="1220" y="104"/>
                      <a:pt x="1221" y="107"/>
                    </a:cubicBezTo>
                    <a:cubicBezTo>
                      <a:pt x="1224" y="115"/>
                      <a:pt x="1228" y="122"/>
                      <a:pt x="1237" y="126"/>
                    </a:cubicBezTo>
                    <a:cubicBezTo>
                      <a:pt x="1237" y="126"/>
                      <a:pt x="1238" y="127"/>
                      <a:pt x="1238" y="127"/>
                    </a:cubicBezTo>
                    <a:cubicBezTo>
                      <a:pt x="1244" y="124"/>
                      <a:pt x="1250" y="128"/>
                      <a:pt x="1257" y="128"/>
                    </a:cubicBezTo>
                    <a:cubicBezTo>
                      <a:pt x="1259" y="128"/>
                      <a:pt x="1261" y="127"/>
                      <a:pt x="1262" y="126"/>
                    </a:cubicBezTo>
                    <a:cubicBezTo>
                      <a:pt x="1271" y="120"/>
                      <a:pt x="1278" y="112"/>
                      <a:pt x="1282" y="102"/>
                    </a:cubicBezTo>
                    <a:cubicBezTo>
                      <a:pt x="1287" y="88"/>
                      <a:pt x="1295" y="75"/>
                      <a:pt x="1305" y="64"/>
                    </a:cubicBezTo>
                    <a:cubicBezTo>
                      <a:pt x="1310" y="58"/>
                      <a:pt x="1315" y="55"/>
                      <a:pt x="1323" y="57"/>
                    </a:cubicBezTo>
                    <a:cubicBezTo>
                      <a:pt x="1334" y="60"/>
                      <a:pt x="1339" y="57"/>
                      <a:pt x="1343" y="46"/>
                    </a:cubicBezTo>
                    <a:cubicBezTo>
                      <a:pt x="1348" y="32"/>
                      <a:pt x="1355" y="18"/>
                      <a:pt x="1366" y="6"/>
                    </a:cubicBezTo>
                    <a:cubicBezTo>
                      <a:pt x="1368" y="3"/>
                      <a:pt x="1370" y="1"/>
                      <a:pt x="1374" y="0"/>
                    </a:cubicBezTo>
                    <a:close/>
                  </a:path>
                </a:pathLst>
              </a:custGeom>
              <a:solidFill>
                <a:schemeClr val="tx1">
                  <a:lumMod val="50000"/>
                  <a:lumOff val="50000"/>
                </a:schemeClr>
              </a:solidFill>
              <a:ln w="38100" cap="flat">
                <a:solidFill>
                  <a:srgbClr val="00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GB" sz="1200">
                  <a:latin typeface="Arial" panose="020B0604020202020204" pitchFamily="34" charset="0"/>
                  <a:cs typeface="Arial" panose="020B0604020202020204" pitchFamily="34" charset="0"/>
                </a:endParaRPr>
              </a:p>
            </p:txBody>
          </p:sp>
        </p:grpSp>
        <p:sp>
          <p:nvSpPr>
            <p:cNvPr id="42" name="TextBox 41"/>
            <p:cNvSpPr txBox="1"/>
            <p:nvPr/>
          </p:nvSpPr>
          <p:spPr>
            <a:xfrm>
              <a:off x="5749548" y="2153790"/>
              <a:ext cx="1167415" cy="369332"/>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Fossil fuel</a:t>
              </a:r>
            </a:p>
          </p:txBody>
        </p:sp>
      </p:grpSp>
      <p:grpSp>
        <p:nvGrpSpPr>
          <p:cNvPr id="4109" name="Group 4108"/>
          <p:cNvGrpSpPr/>
          <p:nvPr/>
        </p:nvGrpSpPr>
        <p:grpSpPr>
          <a:xfrm>
            <a:off x="2789802" y="2193706"/>
            <a:ext cx="3510390" cy="276999"/>
            <a:chOff x="2195736" y="2924944"/>
            <a:chExt cx="4680520" cy="369332"/>
          </a:xfrm>
        </p:grpSpPr>
        <p:grpSp>
          <p:nvGrpSpPr>
            <p:cNvPr id="26" name="Group 15"/>
            <p:cNvGrpSpPr>
              <a:grpSpLocks noChangeAspect="1"/>
            </p:cNvGrpSpPr>
            <p:nvPr/>
          </p:nvGrpSpPr>
          <p:grpSpPr bwMode="auto">
            <a:xfrm>
              <a:off x="2195736" y="2929540"/>
              <a:ext cx="4680520" cy="314325"/>
              <a:chOff x="567" y="3249"/>
              <a:chExt cx="3352" cy="198"/>
            </a:xfrm>
          </p:grpSpPr>
          <p:sp>
            <p:nvSpPr>
              <p:cNvPr id="27" name="AutoShape 14"/>
              <p:cNvSpPr>
                <a:spLocks noChangeAspect="1" noChangeArrowheads="1" noTextEdit="1"/>
              </p:cNvSpPr>
              <p:nvPr/>
            </p:nvSpPr>
            <p:spPr bwMode="auto">
              <a:xfrm>
                <a:off x="567" y="3249"/>
                <a:ext cx="3352"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8" name="Freeform 16"/>
              <p:cNvSpPr>
                <a:spLocks/>
              </p:cNvSpPr>
              <p:nvPr/>
            </p:nvSpPr>
            <p:spPr bwMode="auto">
              <a:xfrm>
                <a:off x="567" y="3247"/>
                <a:ext cx="3350" cy="202"/>
              </a:xfrm>
              <a:custGeom>
                <a:avLst/>
                <a:gdLst>
                  <a:gd name="T0" fmla="*/ 1418 w 1418"/>
                  <a:gd name="T1" fmla="*/ 51 h 86"/>
                  <a:gd name="T2" fmla="*/ 1418 w 1418"/>
                  <a:gd name="T3" fmla="*/ 85 h 86"/>
                  <a:gd name="T4" fmla="*/ 1409 w 1418"/>
                  <a:gd name="T5" fmla="*/ 85 h 86"/>
                  <a:gd name="T6" fmla="*/ 9 w 1418"/>
                  <a:gd name="T7" fmla="*/ 85 h 86"/>
                  <a:gd name="T8" fmla="*/ 1 w 1418"/>
                  <a:gd name="T9" fmla="*/ 83 h 86"/>
                  <a:gd name="T10" fmla="*/ 1 w 1418"/>
                  <a:gd name="T11" fmla="*/ 71 h 86"/>
                  <a:gd name="T12" fmla="*/ 5 w 1418"/>
                  <a:gd name="T13" fmla="*/ 69 h 86"/>
                  <a:gd name="T14" fmla="*/ 118 w 1418"/>
                  <a:gd name="T15" fmla="*/ 63 h 86"/>
                  <a:gd name="T16" fmla="*/ 179 w 1418"/>
                  <a:gd name="T17" fmla="*/ 62 h 86"/>
                  <a:gd name="T18" fmla="*/ 251 w 1418"/>
                  <a:gd name="T19" fmla="*/ 63 h 86"/>
                  <a:gd name="T20" fmla="*/ 335 w 1418"/>
                  <a:gd name="T21" fmla="*/ 57 h 86"/>
                  <a:gd name="T22" fmla="*/ 388 w 1418"/>
                  <a:gd name="T23" fmla="*/ 53 h 86"/>
                  <a:gd name="T24" fmla="*/ 421 w 1418"/>
                  <a:gd name="T25" fmla="*/ 58 h 86"/>
                  <a:gd name="T26" fmla="*/ 440 w 1418"/>
                  <a:gd name="T27" fmla="*/ 60 h 86"/>
                  <a:gd name="T28" fmla="*/ 475 w 1418"/>
                  <a:gd name="T29" fmla="*/ 61 h 86"/>
                  <a:gd name="T30" fmla="*/ 505 w 1418"/>
                  <a:gd name="T31" fmla="*/ 60 h 86"/>
                  <a:gd name="T32" fmla="*/ 545 w 1418"/>
                  <a:gd name="T33" fmla="*/ 59 h 86"/>
                  <a:gd name="T34" fmla="*/ 646 w 1418"/>
                  <a:gd name="T35" fmla="*/ 55 h 86"/>
                  <a:gd name="T36" fmla="*/ 690 w 1418"/>
                  <a:gd name="T37" fmla="*/ 53 h 86"/>
                  <a:gd name="T38" fmla="*/ 720 w 1418"/>
                  <a:gd name="T39" fmla="*/ 54 h 86"/>
                  <a:gd name="T40" fmla="*/ 767 w 1418"/>
                  <a:gd name="T41" fmla="*/ 48 h 86"/>
                  <a:gd name="T42" fmla="*/ 789 w 1418"/>
                  <a:gd name="T43" fmla="*/ 44 h 86"/>
                  <a:gd name="T44" fmla="*/ 801 w 1418"/>
                  <a:gd name="T45" fmla="*/ 38 h 86"/>
                  <a:gd name="T46" fmla="*/ 822 w 1418"/>
                  <a:gd name="T47" fmla="*/ 28 h 86"/>
                  <a:gd name="T48" fmla="*/ 856 w 1418"/>
                  <a:gd name="T49" fmla="*/ 23 h 86"/>
                  <a:gd name="T50" fmla="*/ 882 w 1418"/>
                  <a:gd name="T51" fmla="*/ 24 h 86"/>
                  <a:gd name="T52" fmla="*/ 895 w 1418"/>
                  <a:gd name="T53" fmla="*/ 24 h 86"/>
                  <a:gd name="T54" fmla="*/ 927 w 1418"/>
                  <a:gd name="T55" fmla="*/ 22 h 86"/>
                  <a:gd name="T56" fmla="*/ 958 w 1418"/>
                  <a:gd name="T57" fmla="*/ 20 h 86"/>
                  <a:gd name="T58" fmla="*/ 998 w 1418"/>
                  <a:gd name="T59" fmla="*/ 26 h 86"/>
                  <a:gd name="T60" fmla="*/ 1032 w 1418"/>
                  <a:gd name="T61" fmla="*/ 33 h 86"/>
                  <a:gd name="T62" fmla="*/ 1085 w 1418"/>
                  <a:gd name="T63" fmla="*/ 35 h 86"/>
                  <a:gd name="T64" fmla="*/ 1108 w 1418"/>
                  <a:gd name="T65" fmla="*/ 34 h 86"/>
                  <a:gd name="T66" fmla="*/ 1115 w 1418"/>
                  <a:gd name="T67" fmla="*/ 32 h 86"/>
                  <a:gd name="T68" fmla="*/ 1153 w 1418"/>
                  <a:gd name="T69" fmla="*/ 22 h 86"/>
                  <a:gd name="T70" fmla="*/ 1176 w 1418"/>
                  <a:gd name="T71" fmla="*/ 22 h 86"/>
                  <a:gd name="T72" fmla="*/ 1183 w 1418"/>
                  <a:gd name="T73" fmla="*/ 23 h 86"/>
                  <a:gd name="T74" fmla="*/ 1197 w 1418"/>
                  <a:gd name="T75" fmla="*/ 21 h 86"/>
                  <a:gd name="T76" fmla="*/ 1215 w 1418"/>
                  <a:gd name="T77" fmla="*/ 19 h 86"/>
                  <a:gd name="T78" fmla="*/ 1241 w 1418"/>
                  <a:gd name="T79" fmla="*/ 24 h 86"/>
                  <a:gd name="T80" fmla="*/ 1252 w 1418"/>
                  <a:gd name="T81" fmla="*/ 22 h 86"/>
                  <a:gd name="T82" fmla="*/ 1255 w 1418"/>
                  <a:gd name="T83" fmla="*/ 17 h 86"/>
                  <a:gd name="T84" fmla="*/ 1259 w 1418"/>
                  <a:gd name="T85" fmla="*/ 0 h 86"/>
                  <a:gd name="T86" fmla="*/ 1263 w 1418"/>
                  <a:gd name="T87" fmla="*/ 9 h 86"/>
                  <a:gd name="T88" fmla="*/ 1283 w 1418"/>
                  <a:gd name="T89" fmla="*/ 33 h 86"/>
                  <a:gd name="T90" fmla="*/ 1293 w 1418"/>
                  <a:gd name="T91" fmla="*/ 42 h 86"/>
                  <a:gd name="T92" fmla="*/ 1305 w 1418"/>
                  <a:gd name="T93" fmla="*/ 46 h 86"/>
                  <a:gd name="T94" fmla="*/ 1312 w 1418"/>
                  <a:gd name="T95" fmla="*/ 47 h 86"/>
                  <a:gd name="T96" fmla="*/ 1327 w 1418"/>
                  <a:gd name="T97" fmla="*/ 47 h 86"/>
                  <a:gd name="T98" fmla="*/ 1360 w 1418"/>
                  <a:gd name="T99" fmla="*/ 53 h 86"/>
                  <a:gd name="T100" fmla="*/ 1382 w 1418"/>
                  <a:gd name="T101" fmla="*/ 58 h 86"/>
                  <a:gd name="T102" fmla="*/ 1405 w 1418"/>
                  <a:gd name="T103" fmla="*/ 50 h 86"/>
                  <a:gd name="T104" fmla="*/ 1418 w 1418"/>
                  <a:gd name="T105"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8" h="86">
                    <a:moveTo>
                      <a:pt x="1418" y="51"/>
                    </a:moveTo>
                    <a:cubicBezTo>
                      <a:pt x="1418" y="62"/>
                      <a:pt x="1418" y="74"/>
                      <a:pt x="1418" y="85"/>
                    </a:cubicBezTo>
                    <a:cubicBezTo>
                      <a:pt x="1415" y="85"/>
                      <a:pt x="1412" y="85"/>
                      <a:pt x="1409" y="85"/>
                    </a:cubicBezTo>
                    <a:cubicBezTo>
                      <a:pt x="942" y="85"/>
                      <a:pt x="475" y="85"/>
                      <a:pt x="9" y="85"/>
                    </a:cubicBezTo>
                    <a:cubicBezTo>
                      <a:pt x="6" y="85"/>
                      <a:pt x="2" y="86"/>
                      <a:pt x="1" y="83"/>
                    </a:cubicBezTo>
                    <a:cubicBezTo>
                      <a:pt x="0" y="80"/>
                      <a:pt x="1" y="75"/>
                      <a:pt x="1" y="71"/>
                    </a:cubicBezTo>
                    <a:cubicBezTo>
                      <a:pt x="1" y="69"/>
                      <a:pt x="3" y="70"/>
                      <a:pt x="5" y="69"/>
                    </a:cubicBezTo>
                    <a:cubicBezTo>
                      <a:pt x="42" y="63"/>
                      <a:pt x="80" y="65"/>
                      <a:pt x="118" y="63"/>
                    </a:cubicBezTo>
                    <a:cubicBezTo>
                      <a:pt x="138" y="61"/>
                      <a:pt x="159" y="63"/>
                      <a:pt x="179" y="62"/>
                    </a:cubicBezTo>
                    <a:cubicBezTo>
                      <a:pt x="203" y="62"/>
                      <a:pt x="227" y="62"/>
                      <a:pt x="251" y="63"/>
                    </a:cubicBezTo>
                    <a:cubicBezTo>
                      <a:pt x="280" y="64"/>
                      <a:pt x="307" y="61"/>
                      <a:pt x="335" y="57"/>
                    </a:cubicBezTo>
                    <a:cubicBezTo>
                      <a:pt x="353" y="54"/>
                      <a:pt x="370" y="53"/>
                      <a:pt x="388" y="53"/>
                    </a:cubicBezTo>
                    <a:cubicBezTo>
                      <a:pt x="399" y="53"/>
                      <a:pt x="410" y="56"/>
                      <a:pt x="421" y="58"/>
                    </a:cubicBezTo>
                    <a:cubicBezTo>
                      <a:pt x="427" y="59"/>
                      <a:pt x="433" y="60"/>
                      <a:pt x="440" y="60"/>
                    </a:cubicBezTo>
                    <a:cubicBezTo>
                      <a:pt x="451" y="60"/>
                      <a:pt x="463" y="61"/>
                      <a:pt x="475" y="61"/>
                    </a:cubicBezTo>
                    <a:cubicBezTo>
                      <a:pt x="485" y="62"/>
                      <a:pt x="495" y="61"/>
                      <a:pt x="505" y="60"/>
                    </a:cubicBezTo>
                    <a:cubicBezTo>
                      <a:pt x="519" y="59"/>
                      <a:pt x="532" y="60"/>
                      <a:pt x="545" y="59"/>
                    </a:cubicBezTo>
                    <a:cubicBezTo>
                      <a:pt x="579" y="58"/>
                      <a:pt x="613" y="57"/>
                      <a:pt x="646" y="55"/>
                    </a:cubicBezTo>
                    <a:cubicBezTo>
                      <a:pt x="661" y="54"/>
                      <a:pt x="676" y="52"/>
                      <a:pt x="690" y="53"/>
                    </a:cubicBezTo>
                    <a:cubicBezTo>
                      <a:pt x="700" y="54"/>
                      <a:pt x="710" y="54"/>
                      <a:pt x="720" y="54"/>
                    </a:cubicBezTo>
                    <a:cubicBezTo>
                      <a:pt x="736" y="54"/>
                      <a:pt x="751" y="50"/>
                      <a:pt x="767" y="48"/>
                    </a:cubicBezTo>
                    <a:cubicBezTo>
                      <a:pt x="774" y="46"/>
                      <a:pt x="781" y="46"/>
                      <a:pt x="789" y="44"/>
                    </a:cubicBezTo>
                    <a:cubicBezTo>
                      <a:pt x="794" y="44"/>
                      <a:pt x="798" y="42"/>
                      <a:pt x="801" y="38"/>
                    </a:cubicBezTo>
                    <a:cubicBezTo>
                      <a:pt x="806" y="31"/>
                      <a:pt x="813" y="28"/>
                      <a:pt x="822" y="28"/>
                    </a:cubicBezTo>
                    <a:cubicBezTo>
                      <a:pt x="834" y="29"/>
                      <a:pt x="845" y="23"/>
                      <a:pt x="856" y="23"/>
                    </a:cubicBezTo>
                    <a:cubicBezTo>
                      <a:pt x="865" y="22"/>
                      <a:pt x="874" y="20"/>
                      <a:pt x="882" y="24"/>
                    </a:cubicBezTo>
                    <a:cubicBezTo>
                      <a:pt x="886" y="26"/>
                      <a:pt x="891" y="26"/>
                      <a:pt x="895" y="24"/>
                    </a:cubicBezTo>
                    <a:cubicBezTo>
                      <a:pt x="905" y="21"/>
                      <a:pt x="916" y="22"/>
                      <a:pt x="927" y="22"/>
                    </a:cubicBezTo>
                    <a:cubicBezTo>
                      <a:pt x="937" y="22"/>
                      <a:pt x="948" y="20"/>
                      <a:pt x="958" y="20"/>
                    </a:cubicBezTo>
                    <a:cubicBezTo>
                      <a:pt x="971" y="21"/>
                      <a:pt x="985" y="18"/>
                      <a:pt x="998" y="26"/>
                    </a:cubicBezTo>
                    <a:cubicBezTo>
                      <a:pt x="1009" y="32"/>
                      <a:pt x="1021" y="33"/>
                      <a:pt x="1032" y="33"/>
                    </a:cubicBezTo>
                    <a:cubicBezTo>
                      <a:pt x="1050" y="32"/>
                      <a:pt x="1068" y="30"/>
                      <a:pt x="1085" y="35"/>
                    </a:cubicBezTo>
                    <a:cubicBezTo>
                      <a:pt x="1093" y="36"/>
                      <a:pt x="1100" y="35"/>
                      <a:pt x="1108" y="34"/>
                    </a:cubicBezTo>
                    <a:cubicBezTo>
                      <a:pt x="1111" y="34"/>
                      <a:pt x="1114" y="34"/>
                      <a:pt x="1115" y="32"/>
                    </a:cubicBezTo>
                    <a:cubicBezTo>
                      <a:pt x="1126" y="22"/>
                      <a:pt x="1140" y="24"/>
                      <a:pt x="1153" y="22"/>
                    </a:cubicBezTo>
                    <a:cubicBezTo>
                      <a:pt x="1161" y="21"/>
                      <a:pt x="1169" y="23"/>
                      <a:pt x="1176" y="22"/>
                    </a:cubicBezTo>
                    <a:cubicBezTo>
                      <a:pt x="1179" y="22"/>
                      <a:pt x="1181" y="22"/>
                      <a:pt x="1183" y="23"/>
                    </a:cubicBezTo>
                    <a:cubicBezTo>
                      <a:pt x="1189" y="26"/>
                      <a:pt x="1193" y="25"/>
                      <a:pt x="1197" y="21"/>
                    </a:cubicBezTo>
                    <a:cubicBezTo>
                      <a:pt x="1205" y="14"/>
                      <a:pt x="1207" y="14"/>
                      <a:pt x="1215" y="19"/>
                    </a:cubicBezTo>
                    <a:cubicBezTo>
                      <a:pt x="1223" y="23"/>
                      <a:pt x="1232" y="24"/>
                      <a:pt x="1241" y="24"/>
                    </a:cubicBezTo>
                    <a:cubicBezTo>
                      <a:pt x="1244" y="24"/>
                      <a:pt x="1248" y="26"/>
                      <a:pt x="1252" y="22"/>
                    </a:cubicBezTo>
                    <a:cubicBezTo>
                      <a:pt x="1253" y="20"/>
                      <a:pt x="1254" y="19"/>
                      <a:pt x="1255" y="17"/>
                    </a:cubicBezTo>
                    <a:cubicBezTo>
                      <a:pt x="1256" y="11"/>
                      <a:pt x="1258" y="6"/>
                      <a:pt x="1259" y="0"/>
                    </a:cubicBezTo>
                    <a:cubicBezTo>
                      <a:pt x="1262" y="3"/>
                      <a:pt x="1262" y="6"/>
                      <a:pt x="1263" y="9"/>
                    </a:cubicBezTo>
                    <a:cubicBezTo>
                      <a:pt x="1267" y="20"/>
                      <a:pt x="1273" y="28"/>
                      <a:pt x="1283" y="33"/>
                    </a:cubicBezTo>
                    <a:cubicBezTo>
                      <a:pt x="1287" y="35"/>
                      <a:pt x="1290" y="38"/>
                      <a:pt x="1293" y="42"/>
                    </a:cubicBezTo>
                    <a:cubicBezTo>
                      <a:pt x="1296" y="46"/>
                      <a:pt x="1300" y="48"/>
                      <a:pt x="1305" y="46"/>
                    </a:cubicBezTo>
                    <a:cubicBezTo>
                      <a:pt x="1308" y="45"/>
                      <a:pt x="1310" y="45"/>
                      <a:pt x="1312" y="47"/>
                    </a:cubicBezTo>
                    <a:cubicBezTo>
                      <a:pt x="1317" y="51"/>
                      <a:pt x="1322" y="51"/>
                      <a:pt x="1327" y="47"/>
                    </a:cubicBezTo>
                    <a:cubicBezTo>
                      <a:pt x="1335" y="42"/>
                      <a:pt x="1354" y="45"/>
                      <a:pt x="1360" y="53"/>
                    </a:cubicBezTo>
                    <a:cubicBezTo>
                      <a:pt x="1367" y="64"/>
                      <a:pt x="1373" y="63"/>
                      <a:pt x="1382" y="58"/>
                    </a:cubicBezTo>
                    <a:cubicBezTo>
                      <a:pt x="1389" y="54"/>
                      <a:pt x="1397" y="52"/>
                      <a:pt x="1405" y="50"/>
                    </a:cubicBezTo>
                    <a:cubicBezTo>
                      <a:pt x="1410" y="49"/>
                      <a:pt x="1414" y="52"/>
                      <a:pt x="1418" y="51"/>
                    </a:cubicBezTo>
                    <a:close/>
                  </a:path>
                </a:pathLst>
              </a:custGeom>
              <a:solidFill>
                <a:schemeClr val="accent6"/>
              </a:solidFill>
              <a:ln w="38100">
                <a:solidFill>
                  <a:schemeClr val="accent6">
                    <a:lumMod val="75000"/>
                  </a:schemeClr>
                </a:solidFill>
                <a:round/>
                <a:headEnd/>
                <a:tailEnd/>
              </a:ln>
            </p:spPr>
            <p:txBody>
              <a:bodyPr vert="horz" wrap="square" lIns="68580" tIns="34290" rIns="68580" bIns="3429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sp>
          <p:nvSpPr>
            <p:cNvPr id="43" name="TextBox 42"/>
            <p:cNvSpPr txBox="1"/>
            <p:nvPr/>
          </p:nvSpPr>
          <p:spPr>
            <a:xfrm>
              <a:off x="5018103" y="2924944"/>
              <a:ext cx="1812891" cy="369332"/>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Land use change</a:t>
              </a:r>
            </a:p>
          </p:txBody>
        </p:sp>
      </p:grpSp>
      <p:grpSp>
        <p:nvGrpSpPr>
          <p:cNvPr id="4105" name="Group 4104"/>
          <p:cNvGrpSpPr/>
          <p:nvPr/>
        </p:nvGrpSpPr>
        <p:grpSpPr>
          <a:xfrm>
            <a:off x="4572000" y="2841780"/>
            <a:ext cx="1783032" cy="972108"/>
            <a:chOff x="4572000" y="3789040"/>
            <a:chExt cx="2377376" cy="1296144"/>
          </a:xfrm>
        </p:grpSpPr>
        <p:sp>
          <p:nvSpPr>
            <p:cNvPr id="13" name="Freeform 8"/>
            <p:cNvSpPr>
              <a:spLocks/>
            </p:cNvSpPr>
            <p:nvPr/>
          </p:nvSpPr>
          <p:spPr bwMode="auto">
            <a:xfrm>
              <a:off x="4572000" y="3789040"/>
              <a:ext cx="2304256" cy="1296144"/>
            </a:xfrm>
            <a:custGeom>
              <a:avLst/>
              <a:gdLst>
                <a:gd name="T0" fmla="*/ 619 w 619"/>
                <a:gd name="T1" fmla="*/ 329 h 329"/>
                <a:gd name="T2" fmla="*/ 572 w 619"/>
                <a:gd name="T3" fmla="*/ 288 h 329"/>
                <a:gd name="T4" fmla="*/ 531 w 619"/>
                <a:gd name="T5" fmla="*/ 263 h 329"/>
                <a:gd name="T6" fmla="*/ 501 w 619"/>
                <a:gd name="T7" fmla="*/ 237 h 329"/>
                <a:gd name="T8" fmla="*/ 464 w 619"/>
                <a:gd name="T9" fmla="*/ 252 h 329"/>
                <a:gd name="T10" fmla="*/ 450 w 619"/>
                <a:gd name="T11" fmla="*/ 240 h 329"/>
                <a:gd name="T12" fmla="*/ 402 w 619"/>
                <a:gd name="T13" fmla="*/ 225 h 329"/>
                <a:gd name="T14" fmla="*/ 376 w 619"/>
                <a:gd name="T15" fmla="*/ 227 h 329"/>
                <a:gd name="T16" fmla="*/ 351 w 619"/>
                <a:gd name="T17" fmla="*/ 204 h 329"/>
                <a:gd name="T18" fmla="*/ 282 w 619"/>
                <a:gd name="T19" fmla="*/ 199 h 329"/>
                <a:gd name="T20" fmla="*/ 248 w 619"/>
                <a:gd name="T21" fmla="*/ 172 h 329"/>
                <a:gd name="T22" fmla="*/ 206 w 619"/>
                <a:gd name="T23" fmla="*/ 161 h 329"/>
                <a:gd name="T24" fmla="*/ 176 w 619"/>
                <a:gd name="T25" fmla="*/ 149 h 329"/>
                <a:gd name="T26" fmla="*/ 130 w 619"/>
                <a:gd name="T27" fmla="*/ 118 h 329"/>
                <a:gd name="T28" fmla="*/ 78 w 619"/>
                <a:gd name="T29" fmla="*/ 109 h 329"/>
                <a:gd name="T30" fmla="*/ 56 w 619"/>
                <a:gd name="T31" fmla="*/ 104 h 329"/>
                <a:gd name="T32" fmla="*/ 30 w 619"/>
                <a:gd name="T33" fmla="*/ 85 h 329"/>
                <a:gd name="T34" fmla="*/ 25 w 619"/>
                <a:gd name="T35" fmla="*/ 84 h 329"/>
                <a:gd name="T36" fmla="*/ 0 w 619"/>
                <a:gd name="T37" fmla="*/ 60 h 329"/>
                <a:gd name="T38" fmla="*/ 15 w 619"/>
                <a:gd name="T39" fmla="*/ 62 h 329"/>
                <a:gd name="T40" fmla="*/ 38 w 619"/>
                <a:gd name="T41" fmla="*/ 66 h 329"/>
                <a:gd name="T42" fmla="*/ 64 w 619"/>
                <a:gd name="T43" fmla="*/ 72 h 329"/>
                <a:gd name="T44" fmla="*/ 80 w 619"/>
                <a:gd name="T45" fmla="*/ 52 h 329"/>
                <a:gd name="T46" fmla="*/ 85 w 619"/>
                <a:gd name="T47" fmla="*/ 34 h 329"/>
                <a:gd name="T48" fmla="*/ 107 w 619"/>
                <a:gd name="T49" fmla="*/ 70 h 329"/>
                <a:gd name="T50" fmla="*/ 133 w 619"/>
                <a:gd name="T51" fmla="*/ 74 h 329"/>
                <a:gd name="T52" fmla="*/ 149 w 619"/>
                <a:gd name="T53" fmla="*/ 24 h 329"/>
                <a:gd name="T54" fmla="*/ 168 w 619"/>
                <a:gd name="T55" fmla="*/ 82 h 329"/>
                <a:gd name="T56" fmla="*/ 197 w 619"/>
                <a:gd name="T57" fmla="*/ 94 h 329"/>
                <a:gd name="T58" fmla="*/ 215 w 619"/>
                <a:gd name="T59" fmla="*/ 28 h 329"/>
                <a:gd name="T60" fmla="*/ 232 w 619"/>
                <a:gd name="T61" fmla="*/ 110 h 329"/>
                <a:gd name="T62" fmla="*/ 246 w 619"/>
                <a:gd name="T63" fmla="*/ 81 h 329"/>
                <a:gd name="T64" fmla="*/ 262 w 619"/>
                <a:gd name="T65" fmla="*/ 30 h 329"/>
                <a:gd name="T66" fmla="*/ 276 w 619"/>
                <a:gd name="T67" fmla="*/ 55 h 329"/>
                <a:gd name="T68" fmla="*/ 295 w 619"/>
                <a:gd name="T69" fmla="*/ 61 h 329"/>
                <a:gd name="T70" fmla="*/ 316 w 619"/>
                <a:gd name="T71" fmla="*/ 74 h 329"/>
                <a:gd name="T72" fmla="*/ 327 w 619"/>
                <a:gd name="T73" fmla="*/ 62 h 329"/>
                <a:gd name="T74" fmla="*/ 340 w 619"/>
                <a:gd name="T75" fmla="*/ 58 h 329"/>
                <a:gd name="T76" fmla="*/ 355 w 619"/>
                <a:gd name="T77" fmla="*/ 103 h 329"/>
                <a:gd name="T78" fmla="*/ 374 w 619"/>
                <a:gd name="T79" fmla="*/ 78 h 329"/>
                <a:gd name="T80" fmla="*/ 395 w 619"/>
                <a:gd name="T81" fmla="*/ 150 h 329"/>
                <a:gd name="T82" fmla="*/ 419 w 619"/>
                <a:gd name="T83" fmla="*/ 128 h 329"/>
                <a:gd name="T84" fmla="*/ 438 w 619"/>
                <a:gd name="T85" fmla="*/ 65 h 329"/>
                <a:gd name="T86" fmla="*/ 455 w 619"/>
                <a:gd name="T87" fmla="*/ 133 h 329"/>
                <a:gd name="T88" fmla="*/ 475 w 619"/>
                <a:gd name="T89" fmla="*/ 96 h 329"/>
                <a:gd name="T90" fmla="*/ 494 w 619"/>
                <a:gd name="T91" fmla="*/ 116 h 329"/>
                <a:gd name="T92" fmla="*/ 517 w 619"/>
                <a:gd name="T93" fmla="*/ 30 h 329"/>
                <a:gd name="T94" fmla="*/ 534 w 619"/>
                <a:gd name="T95" fmla="*/ 110 h 329"/>
                <a:gd name="T96" fmla="*/ 545 w 619"/>
                <a:gd name="T97" fmla="*/ 113 h 329"/>
                <a:gd name="T98" fmla="*/ 559 w 619"/>
                <a:gd name="T99" fmla="*/ 102 h 329"/>
                <a:gd name="T100" fmla="*/ 585 w 619"/>
                <a:gd name="T101" fmla="*/ 117 h 329"/>
                <a:gd name="T102" fmla="*/ 599 w 619"/>
                <a:gd name="T103" fmla="*/ 156 h 329"/>
                <a:gd name="T104" fmla="*/ 619 w 619"/>
                <a:gd name="T105" fmla="*/ 9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9" h="329">
                  <a:moveTo>
                    <a:pt x="619" y="91"/>
                  </a:moveTo>
                  <a:cubicBezTo>
                    <a:pt x="619" y="167"/>
                    <a:pt x="619" y="244"/>
                    <a:pt x="619" y="320"/>
                  </a:cubicBezTo>
                  <a:cubicBezTo>
                    <a:pt x="619" y="323"/>
                    <a:pt x="619" y="326"/>
                    <a:pt x="619" y="329"/>
                  </a:cubicBezTo>
                  <a:cubicBezTo>
                    <a:pt x="612" y="326"/>
                    <a:pt x="605" y="323"/>
                    <a:pt x="599" y="319"/>
                  </a:cubicBezTo>
                  <a:cubicBezTo>
                    <a:pt x="590" y="313"/>
                    <a:pt x="589" y="303"/>
                    <a:pt x="585" y="294"/>
                  </a:cubicBezTo>
                  <a:cubicBezTo>
                    <a:pt x="582" y="287"/>
                    <a:pt x="579" y="285"/>
                    <a:pt x="572" y="288"/>
                  </a:cubicBezTo>
                  <a:cubicBezTo>
                    <a:pt x="567" y="291"/>
                    <a:pt x="563" y="290"/>
                    <a:pt x="558" y="288"/>
                  </a:cubicBezTo>
                  <a:cubicBezTo>
                    <a:pt x="555" y="287"/>
                    <a:pt x="551" y="285"/>
                    <a:pt x="548" y="283"/>
                  </a:cubicBezTo>
                  <a:cubicBezTo>
                    <a:pt x="539" y="279"/>
                    <a:pt x="533" y="272"/>
                    <a:pt x="531" y="263"/>
                  </a:cubicBezTo>
                  <a:cubicBezTo>
                    <a:pt x="529" y="256"/>
                    <a:pt x="527" y="250"/>
                    <a:pt x="525" y="243"/>
                  </a:cubicBezTo>
                  <a:cubicBezTo>
                    <a:pt x="523" y="238"/>
                    <a:pt x="518" y="234"/>
                    <a:pt x="513" y="232"/>
                  </a:cubicBezTo>
                  <a:cubicBezTo>
                    <a:pt x="509" y="230"/>
                    <a:pt x="504" y="233"/>
                    <a:pt x="501" y="237"/>
                  </a:cubicBezTo>
                  <a:cubicBezTo>
                    <a:pt x="500" y="240"/>
                    <a:pt x="498" y="240"/>
                    <a:pt x="495" y="239"/>
                  </a:cubicBezTo>
                  <a:cubicBezTo>
                    <a:pt x="490" y="238"/>
                    <a:pt x="486" y="235"/>
                    <a:pt x="481" y="236"/>
                  </a:cubicBezTo>
                  <a:cubicBezTo>
                    <a:pt x="472" y="238"/>
                    <a:pt x="467" y="244"/>
                    <a:pt x="464" y="252"/>
                  </a:cubicBezTo>
                  <a:cubicBezTo>
                    <a:pt x="463" y="256"/>
                    <a:pt x="463" y="261"/>
                    <a:pt x="460" y="265"/>
                  </a:cubicBezTo>
                  <a:cubicBezTo>
                    <a:pt x="458" y="259"/>
                    <a:pt x="457" y="254"/>
                    <a:pt x="455" y="249"/>
                  </a:cubicBezTo>
                  <a:cubicBezTo>
                    <a:pt x="455" y="245"/>
                    <a:pt x="453" y="242"/>
                    <a:pt x="450" y="240"/>
                  </a:cubicBezTo>
                  <a:cubicBezTo>
                    <a:pt x="441" y="234"/>
                    <a:pt x="434" y="226"/>
                    <a:pt x="428" y="217"/>
                  </a:cubicBezTo>
                  <a:cubicBezTo>
                    <a:pt x="423" y="211"/>
                    <a:pt x="419" y="210"/>
                    <a:pt x="412" y="214"/>
                  </a:cubicBezTo>
                  <a:cubicBezTo>
                    <a:pt x="408" y="216"/>
                    <a:pt x="405" y="220"/>
                    <a:pt x="402" y="225"/>
                  </a:cubicBezTo>
                  <a:cubicBezTo>
                    <a:pt x="401" y="227"/>
                    <a:pt x="399" y="228"/>
                    <a:pt x="396" y="226"/>
                  </a:cubicBezTo>
                  <a:cubicBezTo>
                    <a:pt x="393" y="223"/>
                    <a:pt x="388" y="223"/>
                    <a:pt x="384" y="226"/>
                  </a:cubicBezTo>
                  <a:cubicBezTo>
                    <a:pt x="382" y="227"/>
                    <a:pt x="379" y="229"/>
                    <a:pt x="376" y="227"/>
                  </a:cubicBezTo>
                  <a:cubicBezTo>
                    <a:pt x="373" y="226"/>
                    <a:pt x="369" y="227"/>
                    <a:pt x="367" y="228"/>
                  </a:cubicBezTo>
                  <a:cubicBezTo>
                    <a:pt x="363" y="231"/>
                    <a:pt x="362" y="227"/>
                    <a:pt x="361" y="224"/>
                  </a:cubicBezTo>
                  <a:cubicBezTo>
                    <a:pt x="358" y="217"/>
                    <a:pt x="357" y="209"/>
                    <a:pt x="351" y="204"/>
                  </a:cubicBezTo>
                  <a:cubicBezTo>
                    <a:pt x="341" y="195"/>
                    <a:pt x="333" y="186"/>
                    <a:pt x="327" y="176"/>
                  </a:cubicBezTo>
                  <a:cubicBezTo>
                    <a:pt x="325" y="171"/>
                    <a:pt x="320" y="170"/>
                    <a:pt x="316" y="171"/>
                  </a:cubicBezTo>
                  <a:cubicBezTo>
                    <a:pt x="301" y="176"/>
                    <a:pt x="288" y="183"/>
                    <a:pt x="282" y="199"/>
                  </a:cubicBezTo>
                  <a:cubicBezTo>
                    <a:pt x="280" y="195"/>
                    <a:pt x="279" y="192"/>
                    <a:pt x="277" y="189"/>
                  </a:cubicBezTo>
                  <a:cubicBezTo>
                    <a:pt x="276" y="185"/>
                    <a:pt x="272" y="182"/>
                    <a:pt x="269" y="182"/>
                  </a:cubicBezTo>
                  <a:cubicBezTo>
                    <a:pt x="260" y="181"/>
                    <a:pt x="254" y="178"/>
                    <a:pt x="248" y="172"/>
                  </a:cubicBezTo>
                  <a:cubicBezTo>
                    <a:pt x="245" y="169"/>
                    <a:pt x="241" y="169"/>
                    <a:pt x="238" y="170"/>
                  </a:cubicBezTo>
                  <a:cubicBezTo>
                    <a:pt x="228" y="175"/>
                    <a:pt x="223" y="170"/>
                    <a:pt x="218" y="162"/>
                  </a:cubicBezTo>
                  <a:cubicBezTo>
                    <a:pt x="216" y="158"/>
                    <a:pt x="210" y="158"/>
                    <a:pt x="206" y="161"/>
                  </a:cubicBezTo>
                  <a:cubicBezTo>
                    <a:pt x="204" y="163"/>
                    <a:pt x="202" y="165"/>
                    <a:pt x="200" y="167"/>
                  </a:cubicBezTo>
                  <a:cubicBezTo>
                    <a:pt x="196" y="170"/>
                    <a:pt x="193" y="171"/>
                    <a:pt x="191" y="165"/>
                  </a:cubicBezTo>
                  <a:cubicBezTo>
                    <a:pt x="188" y="158"/>
                    <a:pt x="183" y="153"/>
                    <a:pt x="176" y="149"/>
                  </a:cubicBezTo>
                  <a:cubicBezTo>
                    <a:pt x="167" y="145"/>
                    <a:pt x="162" y="137"/>
                    <a:pt x="158" y="129"/>
                  </a:cubicBezTo>
                  <a:cubicBezTo>
                    <a:pt x="158" y="127"/>
                    <a:pt x="156" y="125"/>
                    <a:pt x="155" y="123"/>
                  </a:cubicBezTo>
                  <a:cubicBezTo>
                    <a:pt x="147" y="114"/>
                    <a:pt x="141" y="112"/>
                    <a:pt x="130" y="118"/>
                  </a:cubicBezTo>
                  <a:cubicBezTo>
                    <a:pt x="127" y="119"/>
                    <a:pt x="125" y="121"/>
                    <a:pt x="122" y="122"/>
                  </a:cubicBezTo>
                  <a:cubicBezTo>
                    <a:pt x="116" y="124"/>
                    <a:pt x="109" y="126"/>
                    <a:pt x="104" y="121"/>
                  </a:cubicBezTo>
                  <a:cubicBezTo>
                    <a:pt x="97" y="114"/>
                    <a:pt x="89" y="108"/>
                    <a:pt x="78" y="109"/>
                  </a:cubicBezTo>
                  <a:cubicBezTo>
                    <a:pt x="74" y="108"/>
                    <a:pt x="71" y="107"/>
                    <a:pt x="67" y="107"/>
                  </a:cubicBezTo>
                  <a:cubicBezTo>
                    <a:pt x="64" y="103"/>
                    <a:pt x="60" y="105"/>
                    <a:pt x="57" y="105"/>
                  </a:cubicBezTo>
                  <a:cubicBezTo>
                    <a:pt x="58" y="104"/>
                    <a:pt x="57" y="104"/>
                    <a:pt x="56" y="104"/>
                  </a:cubicBezTo>
                  <a:cubicBezTo>
                    <a:pt x="56" y="99"/>
                    <a:pt x="51" y="99"/>
                    <a:pt x="48" y="98"/>
                  </a:cubicBezTo>
                  <a:cubicBezTo>
                    <a:pt x="45" y="95"/>
                    <a:pt x="43" y="89"/>
                    <a:pt x="37" y="91"/>
                  </a:cubicBezTo>
                  <a:cubicBezTo>
                    <a:pt x="38" y="86"/>
                    <a:pt x="38" y="86"/>
                    <a:pt x="30" y="85"/>
                  </a:cubicBezTo>
                  <a:cubicBezTo>
                    <a:pt x="29" y="85"/>
                    <a:pt x="28" y="85"/>
                    <a:pt x="28" y="85"/>
                  </a:cubicBezTo>
                  <a:cubicBezTo>
                    <a:pt x="28" y="84"/>
                    <a:pt x="29" y="83"/>
                    <a:pt x="27" y="83"/>
                  </a:cubicBezTo>
                  <a:cubicBezTo>
                    <a:pt x="26" y="82"/>
                    <a:pt x="25" y="82"/>
                    <a:pt x="25" y="84"/>
                  </a:cubicBezTo>
                  <a:cubicBezTo>
                    <a:pt x="22" y="79"/>
                    <a:pt x="17" y="82"/>
                    <a:pt x="13" y="81"/>
                  </a:cubicBezTo>
                  <a:cubicBezTo>
                    <a:pt x="8" y="77"/>
                    <a:pt x="4" y="72"/>
                    <a:pt x="1" y="67"/>
                  </a:cubicBezTo>
                  <a:cubicBezTo>
                    <a:pt x="1" y="65"/>
                    <a:pt x="0" y="63"/>
                    <a:pt x="0" y="60"/>
                  </a:cubicBezTo>
                  <a:cubicBezTo>
                    <a:pt x="1" y="61"/>
                    <a:pt x="2" y="61"/>
                    <a:pt x="2" y="61"/>
                  </a:cubicBezTo>
                  <a:cubicBezTo>
                    <a:pt x="3" y="61"/>
                    <a:pt x="3" y="62"/>
                    <a:pt x="4" y="62"/>
                  </a:cubicBezTo>
                  <a:cubicBezTo>
                    <a:pt x="9" y="65"/>
                    <a:pt x="12" y="65"/>
                    <a:pt x="15" y="62"/>
                  </a:cubicBezTo>
                  <a:cubicBezTo>
                    <a:pt x="14" y="65"/>
                    <a:pt x="15" y="65"/>
                    <a:pt x="17" y="65"/>
                  </a:cubicBezTo>
                  <a:cubicBezTo>
                    <a:pt x="17" y="65"/>
                    <a:pt x="18" y="65"/>
                    <a:pt x="18" y="65"/>
                  </a:cubicBezTo>
                  <a:cubicBezTo>
                    <a:pt x="25" y="60"/>
                    <a:pt x="31" y="63"/>
                    <a:pt x="38" y="66"/>
                  </a:cubicBezTo>
                  <a:cubicBezTo>
                    <a:pt x="38" y="66"/>
                    <a:pt x="38" y="66"/>
                    <a:pt x="38" y="66"/>
                  </a:cubicBezTo>
                  <a:cubicBezTo>
                    <a:pt x="39" y="66"/>
                    <a:pt x="39" y="66"/>
                    <a:pt x="39" y="66"/>
                  </a:cubicBezTo>
                  <a:cubicBezTo>
                    <a:pt x="46" y="73"/>
                    <a:pt x="55" y="71"/>
                    <a:pt x="64" y="72"/>
                  </a:cubicBezTo>
                  <a:cubicBezTo>
                    <a:pt x="66" y="72"/>
                    <a:pt x="69" y="72"/>
                    <a:pt x="70" y="68"/>
                  </a:cubicBezTo>
                  <a:cubicBezTo>
                    <a:pt x="76" y="66"/>
                    <a:pt x="78" y="62"/>
                    <a:pt x="77" y="54"/>
                  </a:cubicBezTo>
                  <a:cubicBezTo>
                    <a:pt x="78" y="54"/>
                    <a:pt x="80" y="54"/>
                    <a:pt x="80" y="52"/>
                  </a:cubicBezTo>
                  <a:cubicBezTo>
                    <a:pt x="79" y="51"/>
                    <a:pt x="78" y="51"/>
                    <a:pt x="77" y="51"/>
                  </a:cubicBezTo>
                  <a:cubicBezTo>
                    <a:pt x="82" y="47"/>
                    <a:pt x="82" y="40"/>
                    <a:pt x="84" y="34"/>
                  </a:cubicBezTo>
                  <a:cubicBezTo>
                    <a:pt x="84" y="34"/>
                    <a:pt x="84" y="34"/>
                    <a:pt x="85" y="34"/>
                  </a:cubicBezTo>
                  <a:cubicBezTo>
                    <a:pt x="87" y="40"/>
                    <a:pt x="87" y="48"/>
                    <a:pt x="93" y="50"/>
                  </a:cubicBezTo>
                  <a:cubicBezTo>
                    <a:pt x="101" y="53"/>
                    <a:pt x="102" y="59"/>
                    <a:pt x="105" y="65"/>
                  </a:cubicBezTo>
                  <a:cubicBezTo>
                    <a:pt x="106" y="66"/>
                    <a:pt x="107" y="68"/>
                    <a:pt x="107" y="70"/>
                  </a:cubicBezTo>
                  <a:cubicBezTo>
                    <a:pt x="110" y="75"/>
                    <a:pt x="113" y="77"/>
                    <a:pt x="119" y="76"/>
                  </a:cubicBezTo>
                  <a:cubicBezTo>
                    <a:pt x="122" y="75"/>
                    <a:pt x="125" y="75"/>
                    <a:pt x="128" y="75"/>
                  </a:cubicBezTo>
                  <a:cubicBezTo>
                    <a:pt x="130" y="76"/>
                    <a:pt x="131" y="75"/>
                    <a:pt x="133" y="74"/>
                  </a:cubicBezTo>
                  <a:cubicBezTo>
                    <a:pt x="139" y="71"/>
                    <a:pt x="138" y="66"/>
                    <a:pt x="138" y="62"/>
                  </a:cubicBezTo>
                  <a:cubicBezTo>
                    <a:pt x="141" y="47"/>
                    <a:pt x="143" y="33"/>
                    <a:pt x="145" y="18"/>
                  </a:cubicBezTo>
                  <a:cubicBezTo>
                    <a:pt x="149" y="19"/>
                    <a:pt x="149" y="21"/>
                    <a:pt x="149" y="24"/>
                  </a:cubicBezTo>
                  <a:cubicBezTo>
                    <a:pt x="152" y="43"/>
                    <a:pt x="155" y="63"/>
                    <a:pt x="158" y="82"/>
                  </a:cubicBezTo>
                  <a:cubicBezTo>
                    <a:pt x="158" y="85"/>
                    <a:pt x="158" y="87"/>
                    <a:pt x="162" y="87"/>
                  </a:cubicBezTo>
                  <a:cubicBezTo>
                    <a:pt x="166" y="87"/>
                    <a:pt x="167" y="86"/>
                    <a:pt x="168" y="82"/>
                  </a:cubicBezTo>
                  <a:cubicBezTo>
                    <a:pt x="170" y="75"/>
                    <a:pt x="172" y="67"/>
                    <a:pt x="175" y="60"/>
                  </a:cubicBezTo>
                  <a:cubicBezTo>
                    <a:pt x="177" y="55"/>
                    <a:pt x="179" y="49"/>
                    <a:pt x="181" y="44"/>
                  </a:cubicBezTo>
                  <a:cubicBezTo>
                    <a:pt x="187" y="61"/>
                    <a:pt x="192" y="78"/>
                    <a:pt x="197" y="94"/>
                  </a:cubicBezTo>
                  <a:cubicBezTo>
                    <a:pt x="197" y="97"/>
                    <a:pt x="197" y="100"/>
                    <a:pt x="202" y="100"/>
                  </a:cubicBezTo>
                  <a:cubicBezTo>
                    <a:pt x="207" y="99"/>
                    <a:pt x="206" y="97"/>
                    <a:pt x="207" y="94"/>
                  </a:cubicBezTo>
                  <a:cubicBezTo>
                    <a:pt x="209" y="72"/>
                    <a:pt x="212" y="50"/>
                    <a:pt x="215" y="28"/>
                  </a:cubicBezTo>
                  <a:cubicBezTo>
                    <a:pt x="218" y="30"/>
                    <a:pt x="218" y="32"/>
                    <a:pt x="218" y="35"/>
                  </a:cubicBezTo>
                  <a:cubicBezTo>
                    <a:pt x="221" y="58"/>
                    <a:pt x="224" y="81"/>
                    <a:pt x="227" y="104"/>
                  </a:cubicBezTo>
                  <a:cubicBezTo>
                    <a:pt x="228" y="107"/>
                    <a:pt x="227" y="110"/>
                    <a:pt x="232" y="110"/>
                  </a:cubicBezTo>
                  <a:cubicBezTo>
                    <a:pt x="237" y="110"/>
                    <a:pt x="236" y="107"/>
                    <a:pt x="237" y="104"/>
                  </a:cubicBezTo>
                  <a:cubicBezTo>
                    <a:pt x="238" y="94"/>
                    <a:pt x="240" y="84"/>
                    <a:pt x="242" y="74"/>
                  </a:cubicBezTo>
                  <a:cubicBezTo>
                    <a:pt x="246" y="75"/>
                    <a:pt x="246" y="79"/>
                    <a:pt x="246" y="81"/>
                  </a:cubicBezTo>
                  <a:cubicBezTo>
                    <a:pt x="247" y="84"/>
                    <a:pt x="248" y="86"/>
                    <a:pt x="252" y="86"/>
                  </a:cubicBezTo>
                  <a:cubicBezTo>
                    <a:pt x="256" y="85"/>
                    <a:pt x="256" y="83"/>
                    <a:pt x="257" y="80"/>
                  </a:cubicBezTo>
                  <a:cubicBezTo>
                    <a:pt x="258" y="64"/>
                    <a:pt x="260" y="48"/>
                    <a:pt x="262" y="30"/>
                  </a:cubicBezTo>
                  <a:cubicBezTo>
                    <a:pt x="265" y="39"/>
                    <a:pt x="265" y="47"/>
                    <a:pt x="267" y="55"/>
                  </a:cubicBezTo>
                  <a:cubicBezTo>
                    <a:pt x="267" y="58"/>
                    <a:pt x="267" y="60"/>
                    <a:pt x="271" y="60"/>
                  </a:cubicBezTo>
                  <a:cubicBezTo>
                    <a:pt x="275" y="60"/>
                    <a:pt x="276" y="59"/>
                    <a:pt x="276" y="55"/>
                  </a:cubicBezTo>
                  <a:cubicBezTo>
                    <a:pt x="278" y="41"/>
                    <a:pt x="281" y="28"/>
                    <a:pt x="283" y="12"/>
                  </a:cubicBezTo>
                  <a:cubicBezTo>
                    <a:pt x="286" y="17"/>
                    <a:pt x="287" y="20"/>
                    <a:pt x="288" y="24"/>
                  </a:cubicBezTo>
                  <a:cubicBezTo>
                    <a:pt x="291" y="36"/>
                    <a:pt x="293" y="48"/>
                    <a:pt x="295" y="61"/>
                  </a:cubicBezTo>
                  <a:cubicBezTo>
                    <a:pt x="297" y="68"/>
                    <a:pt x="300" y="73"/>
                    <a:pt x="305" y="78"/>
                  </a:cubicBezTo>
                  <a:cubicBezTo>
                    <a:pt x="307" y="80"/>
                    <a:pt x="309" y="80"/>
                    <a:pt x="312" y="79"/>
                  </a:cubicBezTo>
                  <a:cubicBezTo>
                    <a:pt x="316" y="78"/>
                    <a:pt x="315" y="76"/>
                    <a:pt x="316" y="74"/>
                  </a:cubicBezTo>
                  <a:cubicBezTo>
                    <a:pt x="317" y="61"/>
                    <a:pt x="319" y="47"/>
                    <a:pt x="321" y="34"/>
                  </a:cubicBezTo>
                  <a:cubicBezTo>
                    <a:pt x="323" y="36"/>
                    <a:pt x="323" y="38"/>
                    <a:pt x="323" y="40"/>
                  </a:cubicBezTo>
                  <a:cubicBezTo>
                    <a:pt x="324" y="47"/>
                    <a:pt x="325" y="55"/>
                    <a:pt x="327" y="62"/>
                  </a:cubicBezTo>
                  <a:cubicBezTo>
                    <a:pt x="327" y="64"/>
                    <a:pt x="326" y="67"/>
                    <a:pt x="331" y="67"/>
                  </a:cubicBezTo>
                  <a:cubicBezTo>
                    <a:pt x="335" y="67"/>
                    <a:pt x="336" y="66"/>
                    <a:pt x="337" y="63"/>
                  </a:cubicBezTo>
                  <a:cubicBezTo>
                    <a:pt x="337" y="61"/>
                    <a:pt x="337" y="59"/>
                    <a:pt x="340" y="58"/>
                  </a:cubicBezTo>
                  <a:cubicBezTo>
                    <a:pt x="342" y="74"/>
                    <a:pt x="344" y="89"/>
                    <a:pt x="346" y="104"/>
                  </a:cubicBezTo>
                  <a:cubicBezTo>
                    <a:pt x="347" y="108"/>
                    <a:pt x="348" y="108"/>
                    <a:pt x="351" y="108"/>
                  </a:cubicBezTo>
                  <a:cubicBezTo>
                    <a:pt x="355" y="108"/>
                    <a:pt x="355" y="106"/>
                    <a:pt x="355" y="103"/>
                  </a:cubicBezTo>
                  <a:cubicBezTo>
                    <a:pt x="358" y="69"/>
                    <a:pt x="360" y="35"/>
                    <a:pt x="363" y="0"/>
                  </a:cubicBezTo>
                  <a:cubicBezTo>
                    <a:pt x="366" y="4"/>
                    <a:pt x="367" y="9"/>
                    <a:pt x="367" y="14"/>
                  </a:cubicBezTo>
                  <a:cubicBezTo>
                    <a:pt x="370" y="35"/>
                    <a:pt x="372" y="57"/>
                    <a:pt x="374" y="78"/>
                  </a:cubicBezTo>
                  <a:cubicBezTo>
                    <a:pt x="376" y="90"/>
                    <a:pt x="376" y="103"/>
                    <a:pt x="386" y="112"/>
                  </a:cubicBezTo>
                  <a:cubicBezTo>
                    <a:pt x="387" y="113"/>
                    <a:pt x="387" y="115"/>
                    <a:pt x="388" y="117"/>
                  </a:cubicBezTo>
                  <a:cubicBezTo>
                    <a:pt x="390" y="128"/>
                    <a:pt x="393" y="139"/>
                    <a:pt x="395" y="150"/>
                  </a:cubicBezTo>
                  <a:cubicBezTo>
                    <a:pt x="396" y="155"/>
                    <a:pt x="398" y="159"/>
                    <a:pt x="404" y="159"/>
                  </a:cubicBezTo>
                  <a:cubicBezTo>
                    <a:pt x="410" y="159"/>
                    <a:pt x="414" y="155"/>
                    <a:pt x="415" y="149"/>
                  </a:cubicBezTo>
                  <a:cubicBezTo>
                    <a:pt x="416" y="142"/>
                    <a:pt x="418" y="135"/>
                    <a:pt x="419" y="128"/>
                  </a:cubicBezTo>
                  <a:cubicBezTo>
                    <a:pt x="422" y="107"/>
                    <a:pt x="426" y="86"/>
                    <a:pt x="433" y="66"/>
                  </a:cubicBezTo>
                  <a:cubicBezTo>
                    <a:pt x="434" y="64"/>
                    <a:pt x="434" y="61"/>
                    <a:pt x="437" y="60"/>
                  </a:cubicBezTo>
                  <a:cubicBezTo>
                    <a:pt x="438" y="61"/>
                    <a:pt x="438" y="64"/>
                    <a:pt x="438" y="65"/>
                  </a:cubicBezTo>
                  <a:cubicBezTo>
                    <a:pt x="441" y="88"/>
                    <a:pt x="443" y="110"/>
                    <a:pt x="446" y="133"/>
                  </a:cubicBezTo>
                  <a:cubicBezTo>
                    <a:pt x="446" y="136"/>
                    <a:pt x="445" y="139"/>
                    <a:pt x="450" y="139"/>
                  </a:cubicBezTo>
                  <a:cubicBezTo>
                    <a:pt x="455" y="139"/>
                    <a:pt x="455" y="136"/>
                    <a:pt x="455" y="133"/>
                  </a:cubicBezTo>
                  <a:cubicBezTo>
                    <a:pt x="463" y="102"/>
                    <a:pt x="466" y="69"/>
                    <a:pt x="468" y="37"/>
                  </a:cubicBezTo>
                  <a:cubicBezTo>
                    <a:pt x="469" y="37"/>
                    <a:pt x="470" y="38"/>
                    <a:pt x="471" y="38"/>
                  </a:cubicBezTo>
                  <a:cubicBezTo>
                    <a:pt x="472" y="58"/>
                    <a:pt x="474" y="77"/>
                    <a:pt x="475" y="96"/>
                  </a:cubicBezTo>
                  <a:cubicBezTo>
                    <a:pt x="475" y="105"/>
                    <a:pt x="478" y="112"/>
                    <a:pt x="484" y="118"/>
                  </a:cubicBezTo>
                  <a:cubicBezTo>
                    <a:pt x="486" y="120"/>
                    <a:pt x="487" y="121"/>
                    <a:pt x="490" y="120"/>
                  </a:cubicBezTo>
                  <a:cubicBezTo>
                    <a:pt x="492" y="119"/>
                    <a:pt x="494" y="119"/>
                    <a:pt x="494" y="116"/>
                  </a:cubicBezTo>
                  <a:cubicBezTo>
                    <a:pt x="498" y="93"/>
                    <a:pt x="503" y="71"/>
                    <a:pt x="506" y="49"/>
                  </a:cubicBezTo>
                  <a:cubicBezTo>
                    <a:pt x="508" y="38"/>
                    <a:pt x="510" y="27"/>
                    <a:pt x="512" y="15"/>
                  </a:cubicBezTo>
                  <a:cubicBezTo>
                    <a:pt x="516" y="20"/>
                    <a:pt x="516" y="25"/>
                    <a:pt x="517" y="30"/>
                  </a:cubicBezTo>
                  <a:cubicBezTo>
                    <a:pt x="519" y="57"/>
                    <a:pt x="522" y="83"/>
                    <a:pt x="525" y="110"/>
                  </a:cubicBezTo>
                  <a:cubicBezTo>
                    <a:pt x="525" y="112"/>
                    <a:pt x="525" y="114"/>
                    <a:pt x="529" y="114"/>
                  </a:cubicBezTo>
                  <a:cubicBezTo>
                    <a:pt x="533" y="114"/>
                    <a:pt x="534" y="113"/>
                    <a:pt x="534" y="110"/>
                  </a:cubicBezTo>
                  <a:cubicBezTo>
                    <a:pt x="534" y="107"/>
                    <a:pt x="535" y="104"/>
                    <a:pt x="535" y="100"/>
                  </a:cubicBezTo>
                  <a:cubicBezTo>
                    <a:pt x="537" y="93"/>
                    <a:pt x="537" y="85"/>
                    <a:pt x="540" y="76"/>
                  </a:cubicBezTo>
                  <a:cubicBezTo>
                    <a:pt x="541" y="89"/>
                    <a:pt x="543" y="101"/>
                    <a:pt x="545" y="113"/>
                  </a:cubicBezTo>
                  <a:cubicBezTo>
                    <a:pt x="545" y="117"/>
                    <a:pt x="548" y="117"/>
                    <a:pt x="550" y="118"/>
                  </a:cubicBezTo>
                  <a:cubicBezTo>
                    <a:pt x="554" y="119"/>
                    <a:pt x="554" y="116"/>
                    <a:pt x="554" y="114"/>
                  </a:cubicBezTo>
                  <a:cubicBezTo>
                    <a:pt x="556" y="110"/>
                    <a:pt x="557" y="106"/>
                    <a:pt x="559" y="102"/>
                  </a:cubicBezTo>
                  <a:cubicBezTo>
                    <a:pt x="561" y="108"/>
                    <a:pt x="562" y="113"/>
                    <a:pt x="564" y="118"/>
                  </a:cubicBezTo>
                  <a:cubicBezTo>
                    <a:pt x="566" y="123"/>
                    <a:pt x="571" y="126"/>
                    <a:pt x="576" y="126"/>
                  </a:cubicBezTo>
                  <a:cubicBezTo>
                    <a:pt x="580" y="125"/>
                    <a:pt x="584" y="122"/>
                    <a:pt x="585" y="117"/>
                  </a:cubicBezTo>
                  <a:cubicBezTo>
                    <a:pt x="585" y="113"/>
                    <a:pt x="586" y="109"/>
                    <a:pt x="587" y="105"/>
                  </a:cubicBezTo>
                  <a:cubicBezTo>
                    <a:pt x="590" y="121"/>
                    <a:pt x="592" y="136"/>
                    <a:pt x="594" y="152"/>
                  </a:cubicBezTo>
                  <a:cubicBezTo>
                    <a:pt x="595" y="155"/>
                    <a:pt x="595" y="156"/>
                    <a:pt x="599" y="156"/>
                  </a:cubicBezTo>
                  <a:cubicBezTo>
                    <a:pt x="602" y="156"/>
                    <a:pt x="603" y="155"/>
                    <a:pt x="603" y="152"/>
                  </a:cubicBezTo>
                  <a:cubicBezTo>
                    <a:pt x="606" y="136"/>
                    <a:pt x="609" y="119"/>
                    <a:pt x="611" y="103"/>
                  </a:cubicBezTo>
                  <a:cubicBezTo>
                    <a:pt x="612" y="98"/>
                    <a:pt x="613" y="93"/>
                    <a:pt x="619" y="91"/>
                  </a:cubicBezTo>
                  <a:close/>
                </a:path>
              </a:pathLst>
            </a:custGeom>
            <a:solidFill>
              <a:srgbClr val="7BCCE5"/>
            </a:solidFill>
            <a:ln w="38100">
              <a:solidFill>
                <a:schemeClr val="tx2">
                  <a:lumMod val="60000"/>
                  <a:lumOff val="40000"/>
                </a:schemeClr>
              </a:solidFill>
              <a:round/>
              <a:headEnd/>
              <a:tailEnd/>
            </a:ln>
          </p:spPr>
          <p:txBody>
            <a:bodyPr vert="horz" wrap="square" lIns="68580" tIns="34290" rIns="68580" bIns="34290" numCol="1" anchor="t" anchorCtr="0" compatLnSpc="1">
              <a:prstTxWarp prst="textNoShape">
                <a:avLst/>
              </a:prstTxWarp>
            </a:bodyPr>
            <a:lstStyle/>
            <a:p>
              <a:endParaRPr lang="en-GB" baseline="-25000" dirty="0">
                <a:latin typeface="Arial" panose="020B0604020202020204" pitchFamily="34" charset="0"/>
                <a:cs typeface="Arial" panose="020B0604020202020204" pitchFamily="34" charset="0"/>
              </a:endParaRPr>
            </a:p>
          </p:txBody>
        </p:sp>
        <p:sp>
          <p:nvSpPr>
            <p:cNvPr id="44" name="TextBox 43"/>
            <p:cNvSpPr txBox="1"/>
            <p:nvPr/>
          </p:nvSpPr>
          <p:spPr>
            <a:xfrm rot="1376860">
              <a:off x="5600289" y="4364908"/>
              <a:ext cx="1349087" cy="369332"/>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Atmosphere</a:t>
              </a:r>
            </a:p>
          </p:txBody>
        </p:sp>
      </p:grpSp>
      <p:sp>
        <p:nvSpPr>
          <p:cNvPr id="45" name="TextBox 44"/>
          <p:cNvSpPr txBox="1"/>
          <p:nvPr/>
        </p:nvSpPr>
        <p:spPr>
          <a:xfrm rot="1376860">
            <a:off x="5659993" y="3759737"/>
            <a:ext cx="636713" cy="276999"/>
          </a:xfrm>
          <a:prstGeom prst="rect">
            <a:avLst/>
          </a:prstGeom>
          <a:noFill/>
        </p:spPr>
        <p:txBody>
          <a:bodyPr wrap="none" rtlCol="0">
            <a:spAutoFit/>
          </a:bodyPr>
          <a:lstStyle/>
          <a:p>
            <a:r>
              <a:rPr lang="en-GB" sz="1200" dirty="0">
                <a:solidFill>
                  <a:schemeClr val="bg1"/>
                </a:solidFill>
                <a:latin typeface="Arial" panose="020B0604020202020204" pitchFamily="34" charset="0"/>
                <a:cs typeface="Arial" panose="020B0604020202020204" pitchFamily="34" charset="0"/>
              </a:rPr>
              <a:t>Ocean</a:t>
            </a:r>
          </a:p>
        </p:txBody>
      </p:sp>
      <p:grpSp>
        <p:nvGrpSpPr>
          <p:cNvPr id="5" name="Group 4"/>
          <p:cNvGrpSpPr/>
          <p:nvPr/>
        </p:nvGrpSpPr>
        <p:grpSpPr>
          <a:xfrm>
            <a:off x="1970426" y="2085696"/>
            <a:ext cx="4394557" cy="1013223"/>
            <a:chOff x="2627235" y="2780928"/>
            <a:chExt cx="5859408" cy="1350964"/>
          </a:xfrm>
        </p:grpSpPr>
        <p:grpSp>
          <p:nvGrpSpPr>
            <p:cNvPr id="4" name="Group 7"/>
            <p:cNvGrpSpPr>
              <a:grpSpLocks noChangeAspect="1"/>
            </p:cNvGrpSpPr>
            <p:nvPr/>
          </p:nvGrpSpPr>
          <p:grpSpPr bwMode="auto">
            <a:xfrm>
              <a:off x="2627235" y="2780928"/>
              <a:ext cx="5751514" cy="1350964"/>
              <a:chOff x="714" y="1853"/>
              <a:chExt cx="3623" cy="851"/>
            </a:xfrm>
          </p:grpSpPr>
          <p:sp>
            <p:nvSpPr>
              <p:cNvPr id="7" name="AutoShape 6"/>
              <p:cNvSpPr>
                <a:spLocks noChangeAspect="1" noChangeArrowheads="1" noTextEdit="1"/>
              </p:cNvSpPr>
              <p:nvPr/>
            </p:nvSpPr>
            <p:spPr bwMode="auto">
              <a:xfrm>
                <a:off x="714" y="1853"/>
                <a:ext cx="2183" cy="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15" name="Freeform 8"/>
              <p:cNvSpPr>
                <a:spLocks/>
              </p:cNvSpPr>
              <p:nvPr/>
            </p:nvSpPr>
            <p:spPr bwMode="auto">
              <a:xfrm>
                <a:off x="3997" y="2284"/>
                <a:ext cx="340" cy="352"/>
              </a:xfrm>
              <a:custGeom>
                <a:avLst/>
                <a:gdLst>
                  <a:gd name="T0" fmla="*/ 144 w 144"/>
                  <a:gd name="T1" fmla="*/ 112 h 149"/>
                  <a:gd name="T2" fmla="*/ 132 w 144"/>
                  <a:gd name="T3" fmla="*/ 118 h 149"/>
                  <a:gd name="T4" fmla="*/ 128 w 144"/>
                  <a:gd name="T5" fmla="*/ 137 h 149"/>
                  <a:gd name="T6" fmla="*/ 125 w 144"/>
                  <a:gd name="T7" fmla="*/ 149 h 149"/>
                  <a:gd name="T8" fmla="*/ 121 w 144"/>
                  <a:gd name="T9" fmla="*/ 123 h 149"/>
                  <a:gd name="T10" fmla="*/ 120 w 144"/>
                  <a:gd name="T11" fmla="*/ 110 h 149"/>
                  <a:gd name="T12" fmla="*/ 114 w 144"/>
                  <a:gd name="T13" fmla="*/ 105 h 149"/>
                  <a:gd name="T14" fmla="*/ 109 w 144"/>
                  <a:gd name="T15" fmla="*/ 110 h 149"/>
                  <a:gd name="T16" fmla="*/ 102 w 144"/>
                  <a:gd name="T17" fmla="*/ 141 h 149"/>
                  <a:gd name="T18" fmla="*/ 100 w 144"/>
                  <a:gd name="T19" fmla="*/ 144 h 149"/>
                  <a:gd name="T20" fmla="*/ 97 w 144"/>
                  <a:gd name="T21" fmla="*/ 141 h 149"/>
                  <a:gd name="T22" fmla="*/ 91 w 144"/>
                  <a:gd name="T23" fmla="*/ 119 h 149"/>
                  <a:gd name="T24" fmla="*/ 85 w 144"/>
                  <a:gd name="T25" fmla="*/ 114 h 149"/>
                  <a:gd name="T26" fmla="*/ 79 w 144"/>
                  <a:gd name="T27" fmla="*/ 120 h 149"/>
                  <a:gd name="T28" fmla="*/ 77 w 144"/>
                  <a:gd name="T29" fmla="*/ 125 h 149"/>
                  <a:gd name="T30" fmla="*/ 70 w 144"/>
                  <a:gd name="T31" fmla="*/ 77 h 149"/>
                  <a:gd name="T32" fmla="*/ 65 w 144"/>
                  <a:gd name="T33" fmla="*/ 71 h 149"/>
                  <a:gd name="T34" fmla="*/ 60 w 144"/>
                  <a:gd name="T35" fmla="*/ 77 h 149"/>
                  <a:gd name="T36" fmla="*/ 56 w 144"/>
                  <a:gd name="T37" fmla="*/ 102 h 149"/>
                  <a:gd name="T38" fmla="*/ 53 w 144"/>
                  <a:gd name="T39" fmla="*/ 82 h 149"/>
                  <a:gd name="T40" fmla="*/ 50 w 144"/>
                  <a:gd name="T41" fmla="*/ 52 h 149"/>
                  <a:gd name="T42" fmla="*/ 40 w 144"/>
                  <a:gd name="T43" fmla="*/ 28 h 149"/>
                  <a:gd name="T44" fmla="*/ 34 w 144"/>
                  <a:gd name="T45" fmla="*/ 27 h 149"/>
                  <a:gd name="T46" fmla="*/ 30 w 144"/>
                  <a:gd name="T47" fmla="*/ 31 h 149"/>
                  <a:gd name="T48" fmla="*/ 21 w 144"/>
                  <a:gd name="T49" fmla="*/ 89 h 149"/>
                  <a:gd name="T50" fmla="*/ 13 w 144"/>
                  <a:gd name="T51" fmla="*/ 135 h 149"/>
                  <a:gd name="T52" fmla="*/ 10 w 144"/>
                  <a:gd name="T53" fmla="*/ 130 h 149"/>
                  <a:gd name="T54" fmla="*/ 2 w 144"/>
                  <a:gd name="T55" fmla="*/ 23 h 149"/>
                  <a:gd name="T56" fmla="*/ 0 w 144"/>
                  <a:gd name="T57" fmla="*/ 7 h 149"/>
                  <a:gd name="T58" fmla="*/ 6 w 144"/>
                  <a:gd name="T59" fmla="*/ 1 h 149"/>
                  <a:gd name="T60" fmla="*/ 110 w 144"/>
                  <a:gd name="T61" fmla="*/ 1 h 149"/>
                  <a:gd name="T62" fmla="*/ 144 w 144"/>
                  <a:gd name="T63" fmla="*/ 1 h 149"/>
                  <a:gd name="T64" fmla="*/ 144 w 144"/>
                  <a:gd name="T65" fmla="*/ 1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49">
                    <a:moveTo>
                      <a:pt x="144" y="112"/>
                    </a:moveTo>
                    <a:cubicBezTo>
                      <a:pt x="138" y="109"/>
                      <a:pt x="135" y="114"/>
                      <a:pt x="132" y="118"/>
                    </a:cubicBezTo>
                    <a:cubicBezTo>
                      <a:pt x="128" y="123"/>
                      <a:pt x="129" y="130"/>
                      <a:pt x="128" y="137"/>
                    </a:cubicBezTo>
                    <a:cubicBezTo>
                      <a:pt x="127" y="141"/>
                      <a:pt x="126" y="145"/>
                      <a:pt x="125" y="149"/>
                    </a:cubicBezTo>
                    <a:cubicBezTo>
                      <a:pt x="123" y="140"/>
                      <a:pt x="122" y="132"/>
                      <a:pt x="121" y="123"/>
                    </a:cubicBezTo>
                    <a:cubicBezTo>
                      <a:pt x="120" y="119"/>
                      <a:pt x="120" y="114"/>
                      <a:pt x="120" y="110"/>
                    </a:cubicBezTo>
                    <a:cubicBezTo>
                      <a:pt x="119" y="106"/>
                      <a:pt x="118" y="105"/>
                      <a:pt x="114" y="105"/>
                    </a:cubicBezTo>
                    <a:cubicBezTo>
                      <a:pt x="110" y="104"/>
                      <a:pt x="110" y="107"/>
                      <a:pt x="109" y="110"/>
                    </a:cubicBezTo>
                    <a:cubicBezTo>
                      <a:pt x="107" y="120"/>
                      <a:pt x="104" y="131"/>
                      <a:pt x="102" y="141"/>
                    </a:cubicBezTo>
                    <a:cubicBezTo>
                      <a:pt x="102" y="142"/>
                      <a:pt x="102" y="144"/>
                      <a:pt x="100" y="144"/>
                    </a:cubicBezTo>
                    <a:cubicBezTo>
                      <a:pt x="98" y="145"/>
                      <a:pt x="98" y="143"/>
                      <a:pt x="97" y="141"/>
                    </a:cubicBezTo>
                    <a:cubicBezTo>
                      <a:pt x="95" y="134"/>
                      <a:pt x="93" y="127"/>
                      <a:pt x="91" y="119"/>
                    </a:cubicBezTo>
                    <a:cubicBezTo>
                      <a:pt x="90" y="116"/>
                      <a:pt x="89" y="114"/>
                      <a:pt x="85" y="114"/>
                    </a:cubicBezTo>
                    <a:cubicBezTo>
                      <a:pt x="80" y="114"/>
                      <a:pt x="80" y="116"/>
                      <a:pt x="79" y="120"/>
                    </a:cubicBezTo>
                    <a:cubicBezTo>
                      <a:pt x="79" y="121"/>
                      <a:pt x="78" y="122"/>
                      <a:pt x="77" y="125"/>
                    </a:cubicBezTo>
                    <a:cubicBezTo>
                      <a:pt x="74" y="108"/>
                      <a:pt x="72" y="92"/>
                      <a:pt x="70" y="77"/>
                    </a:cubicBezTo>
                    <a:cubicBezTo>
                      <a:pt x="70" y="74"/>
                      <a:pt x="70" y="71"/>
                      <a:pt x="65" y="71"/>
                    </a:cubicBezTo>
                    <a:cubicBezTo>
                      <a:pt x="60" y="71"/>
                      <a:pt x="60" y="74"/>
                      <a:pt x="60" y="77"/>
                    </a:cubicBezTo>
                    <a:cubicBezTo>
                      <a:pt x="59" y="85"/>
                      <a:pt x="57" y="93"/>
                      <a:pt x="56" y="102"/>
                    </a:cubicBezTo>
                    <a:cubicBezTo>
                      <a:pt x="53" y="95"/>
                      <a:pt x="54" y="88"/>
                      <a:pt x="53" y="82"/>
                    </a:cubicBezTo>
                    <a:cubicBezTo>
                      <a:pt x="52" y="72"/>
                      <a:pt x="51" y="62"/>
                      <a:pt x="50" y="52"/>
                    </a:cubicBezTo>
                    <a:cubicBezTo>
                      <a:pt x="49" y="43"/>
                      <a:pt x="44" y="36"/>
                      <a:pt x="40" y="28"/>
                    </a:cubicBezTo>
                    <a:cubicBezTo>
                      <a:pt x="38" y="24"/>
                      <a:pt x="36" y="27"/>
                      <a:pt x="34" y="27"/>
                    </a:cubicBezTo>
                    <a:cubicBezTo>
                      <a:pt x="30" y="26"/>
                      <a:pt x="31" y="29"/>
                      <a:pt x="30" y="31"/>
                    </a:cubicBezTo>
                    <a:cubicBezTo>
                      <a:pt x="27" y="51"/>
                      <a:pt x="25" y="70"/>
                      <a:pt x="21" y="89"/>
                    </a:cubicBezTo>
                    <a:cubicBezTo>
                      <a:pt x="19" y="105"/>
                      <a:pt x="16" y="120"/>
                      <a:pt x="13" y="135"/>
                    </a:cubicBezTo>
                    <a:cubicBezTo>
                      <a:pt x="10" y="135"/>
                      <a:pt x="10" y="132"/>
                      <a:pt x="10" y="130"/>
                    </a:cubicBezTo>
                    <a:cubicBezTo>
                      <a:pt x="7" y="94"/>
                      <a:pt x="4" y="59"/>
                      <a:pt x="2" y="23"/>
                    </a:cubicBezTo>
                    <a:cubicBezTo>
                      <a:pt x="1" y="18"/>
                      <a:pt x="1" y="12"/>
                      <a:pt x="0" y="7"/>
                    </a:cubicBezTo>
                    <a:cubicBezTo>
                      <a:pt x="0" y="2"/>
                      <a:pt x="1" y="0"/>
                      <a:pt x="6" y="1"/>
                    </a:cubicBezTo>
                    <a:cubicBezTo>
                      <a:pt x="41" y="1"/>
                      <a:pt x="76" y="1"/>
                      <a:pt x="110" y="1"/>
                    </a:cubicBezTo>
                    <a:cubicBezTo>
                      <a:pt x="122" y="1"/>
                      <a:pt x="133" y="1"/>
                      <a:pt x="144" y="1"/>
                    </a:cubicBezTo>
                    <a:cubicBezTo>
                      <a:pt x="144" y="38"/>
                      <a:pt x="144" y="75"/>
                      <a:pt x="144" y="112"/>
                    </a:cubicBezTo>
                    <a:close/>
                  </a:path>
                </a:pathLst>
              </a:custGeom>
              <a:solidFill>
                <a:srgbClr val="00B050"/>
              </a:solidFill>
              <a:ln w="38100">
                <a:solidFill>
                  <a:schemeClr val="accent3">
                    <a:lumMod val="75000"/>
                  </a:schemeClr>
                </a:solidFill>
                <a:round/>
                <a:headEnd/>
                <a:tailEnd/>
              </a:ln>
            </p:spPr>
            <p:txBody>
              <a:bodyPr vert="horz" wrap="square" lIns="68580" tIns="34290" rIns="68580" bIns="3429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4" name="Freeform 9"/>
              <p:cNvSpPr>
                <a:spLocks/>
              </p:cNvSpPr>
              <p:nvPr/>
            </p:nvSpPr>
            <p:spPr bwMode="auto">
              <a:xfrm>
                <a:off x="2154" y="2282"/>
                <a:ext cx="1564" cy="243"/>
              </a:xfrm>
              <a:custGeom>
                <a:avLst/>
                <a:gdLst>
                  <a:gd name="T0" fmla="*/ 264 w 662"/>
                  <a:gd name="T1" fmla="*/ 60 h 103"/>
                  <a:gd name="T2" fmla="*/ 264 w 662"/>
                  <a:gd name="T3" fmla="*/ 59 h 103"/>
                  <a:gd name="T4" fmla="*/ 244 w 662"/>
                  <a:gd name="T5" fmla="*/ 53 h 103"/>
                  <a:gd name="T6" fmla="*/ 240 w 662"/>
                  <a:gd name="T7" fmla="*/ 54 h 103"/>
                  <a:gd name="T8" fmla="*/ 224 w 662"/>
                  <a:gd name="T9" fmla="*/ 49 h 103"/>
                  <a:gd name="T10" fmla="*/ 214 w 662"/>
                  <a:gd name="T11" fmla="*/ 41 h 103"/>
                  <a:gd name="T12" fmla="*/ 205 w 662"/>
                  <a:gd name="T13" fmla="*/ 37 h 103"/>
                  <a:gd name="T14" fmla="*/ 186 w 662"/>
                  <a:gd name="T15" fmla="*/ 26 h 103"/>
                  <a:gd name="T16" fmla="*/ 176 w 662"/>
                  <a:gd name="T17" fmla="*/ 25 h 103"/>
                  <a:gd name="T18" fmla="*/ 170 w 662"/>
                  <a:gd name="T19" fmla="*/ 25 h 103"/>
                  <a:gd name="T20" fmla="*/ 160 w 662"/>
                  <a:gd name="T21" fmla="*/ 23 h 103"/>
                  <a:gd name="T22" fmla="*/ 133 w 662"/>
                  <a:gd name="T23" fmla="*/ 7 h 103"/>
                  <a:gd name="T24" fmla="*/ 119 w 662"/>
                  <a:gd name="T25" fmla="*/ 6 h 103"/>
                  <a:gd name="T26" fmla="*/ 90 w 662"/>
                  <a:gd name="T27" fmla="*/ 16 h 103"/>
                  <a:gd name="T28" fmla="*/ 74 w 662"/>
                  <a:gd name="T29" fmla="*/ 13 h 103"/>
                  <a:gd name="T30" fmla="*/ 61 w 662"/>
                  <a:gd name="T31" fmla="*/ 11 h 103"/>
                  <a:gd name="T32" fmla="*/ 52 w 662"/>
                  <a:gd name="T33" fmla="*/ 13 h 103"/>
                  <a:gd name="T34" fmla="*/ 28 w 662"/>
                  <a:gd name="T35" fmla="*/ 10 h 103"/>
                  <a:gd name="T36" fmla="*/ 16 w 662"/>
                  <a:gd name="T37" fmla="*/ 9 h 103"/>
                  <a:gd name="T38" fmla="*/ 12 w 662"/>
                  <a:gd name="T39" fmla="*/ 5 h 103"/>
                  <a:gd name="T40" fmla="*/ 0 w 662"/>
                  <a:gd name="T41" fmla="*/ 4 h 103"/>
                  <a:gd name="T42" fmla="*/ 5 w 662"/>
                  <a:gd name="T43" fmla="*/ 2 h 103"/>
                  <a:gd name="T44" fmla="*/ 662 w 662"/>
                  <a:gd name="T45" fmla="*/ 8 h 103"/>
                  <a:gd name="T46" fmla="*/ 652 w 662"/>
                  <a:gd name="T47" fmla="*/ 74 h 103"/>
                  <a:gd name="T48" fmla="*/ 640 w 662"/>
                  <a:gd name="T49" fmla="*/ 73 h 103"/>
                  <a:gd name="T50" fmla="*/ 634 w 662"/>
                  <a:gd name="T51" fmla="*/ 44 h 103"/>
                  <a:gd name="T52" fmla="*/ 627 w 662"/>
                  <a:gd name="T53" fmla="*/ 23 h 103"/>
                  <a:gd name="T54" fmla="*/ 614 w 662"/>
                  <a:gd name="T55" fmla="*/ 95 h 103"/>
                  <a:gd name="T56" fmla="*/ 610 w 662"/>
                  <a:gd name="T57" fmla="*/ 92 h 103"/>
                  <a:gd name="T58" fmla="*/ 593 w 662"/>
                  <a:gd name="T59" fmla="*/ 28 h 103"/>
                  <a:gd name="T60" fmla="*/ 582 w 662"/>
                  <a:gd name="T61" fmla="*/ 30 h 103"/>
                  <a:gd name="T62" fmla="*/ 572 w 662"/>
                  <a:gd name="T63" fmla="*/ 30 h 103"/>
                  <a:gd name="T64" fmla="*/ 563 w 662"/>
                  <a:gd name="T65" fmla="*/ 30 h 103"/>
                  <a:gd name="T66" fmla="*/ 556 w 662"/>
                  <a:gd name="T67" fmla="*/ 89 h 103"/>
                  <a:gd name="T68" fmla="*/ 547 w 662"/>
                  <a:gd name="T69" fmla="*/ 79 h 103"/>
                  <a:gd name="T70" fmla="*/ 538 w 662"/>
                  <a:gd name="T71" fmla="*/ 103 h 103"/>
                  <a:gd name="T72" fmla="*/ 524 w 662"/>
                  <a:gd name="T73" fmla="*/ 46 h 103"/>
                  <a:gd name="T74" fmla="*/ 513 w 662"/>
                  <a:gd name="T75" fmla="*/ 49 h 103"/>
                  <a:gd name="T76" fmla="*/ 503 w 662"/>
                  <a:gd name="T77" fmla="*/ 96 h 103"/>
                  <a:gd name="T78" fmla="*/ 488 w 662"/>
                  <a:gd name="T79" fmla="*/ 57 h 103"/>
                  <a:gd name="T80" fmla="*/ 469 w 662"/>
                  <a:gd name="T81" fmla="*/ 93 h 103"/>
                  <a:gd name="T82" fmla="*/ 455 w 662"/>
                  <a:gd name="T83" fmla="*/ 38 h 103"/>
                  <a:gd name="T84" fmla="*/ 436 w 662"/>
                  <a:gd name="T85" fmla="*/ 90 h 103"/>
                  <a:gd name="T86" fmla="*/ 419 w 662"/>
                  <a:gd name="T87" fmla="*/ 92 h 103"/>
                  <a:gd name="T88" fmla="*/ 394 w 662"/>
                  <a:gd name="T89" fmla="*/ 50 h 103"/>
                  <a:gd name="T90" fmla="*/ 384 w 662"/>
                  <a:gd name="T91" fmla="*/ 51 h 103"/>
                  <a:gd name="T92" fmla="*/ 382 w 662"/>
                  <a:gd name="T93" fmla="*/ 60 h 103"/>
                  <a:gd name="T94" fmla="*/ 377 w 662"/>
                  <a:gd name="T95" fmla="*/ 84 h 103"/>
                  <a:gd name="T96" fmla="*/ 349 w 662"/>
                  <a:gd name="T97" fmla="*/ 90 h 103"/>
                  <a:gd name="T98" fmla="*/ 329 w 662"/>
                  <a:gd name="T99" fmla="*/ 88 h 103"/>
                  <a:gd name="T100" fmla="*/ 309 w 662"/>
                  <a:gd name="T101" fmla="*/ 84 h 103"/>
                  <a:gd name="T102" fmla="*/ 295 w 662"/>
                  <a:gd name="T103" fmla="*/ 67 h 103"/>
                  <a:gd name="T104" fmla="*/ 286 w 662"/>
                  <a:gd name="T105" fmla="*/ 6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2" h="103">
                    <a:moveTo>
                      <a:pt x="271" y="63"/>
                    </a:moveTo>
                    <a:cubicBezTo>
                      <a:pt x="269" y="63"/>
                      <a:pt x="268" y="57"/>
                      <a:pt x="264" y="60"/>
                    </a:cubicBezTo>
                    <a:cubicBezTo>
                      <a:pt x="264" y="60"/>
                      <a:pt x="264" y="59"/>
                      <a:pt x="264" y="59"/>
                    </a:cubicBezTo>
                    <a:cubicBezTo>
                      <a:pt x="264" y="59"/>
                      <a:pt x="264" y="59"/>
                      <a:pt x="264" y="59"/>
                    </a:cubicBezTo>
                    <a:cubicBezTo>
                      <a:pt x="264" y="53"/>
                      <a:pt x="258" y="53"/>
                      <a:pt x="255" y="51"/>
                    </a:cubicBezTo>
                    <a:cubicBezTo>
                      <a:pt x="252" y="48"/>
                      <a:pt x="247" y="49"/>
                      <a:pt x="244" y="53"/>
                    </a:cubicBezTo>
                    <a:cubicBezTo>
                      <a:pt x="243" y="53"/>
                      <a:pt x="243" y="54"/>
                      <a:pt x="243" y="55"/>
                    </a:cubicBezTo>
                    <a:cubicBezTo>
                      <a:pt x="242" y="54"/>
                      <a:pt x="241" y="54"/>
                      <a:pt x="240" y="54"/>
                    </a:cubicBezTo>
                    <a:cubicBezTo>
                      <a:pt x="237" y="56"/>
                      <a:pt x="235" y="53"/>
                      <a:pt x="232" y="53"/>
                    </a:cubicBezTo>
                    <a:cubicBezTo>
                      <a:pt x="229" y="53"/>
                      <a:pt x="228" y="47"/>
                      <a:pt x="224" y="49"/>
                    </a:cubicBezTo>
                    <a:cubicBezTo>
                      <a:pt x="225" y="46"/>
                      <a:pt x="223" y="45"/>
                      <a:pt x="220" y="45"/>
                    </a:cubicBezTo>
                    <a:cubicBezTo>
                      <a:pt x="218" y="44"/>
                      <a:pt x="216" y="43"/>
                      <a:pt x="214" y="41"/>
                    </a:cubicBezTo>
                    <a:cubicBezTo>
                      <a:pt x="212" y="39"/>
                      <a:pt x="210" y="39"/>
                      <a:pt x="208" y="40"/>
                    </a:cubicBezTo>
                    <a:cubicBezTo>
                      <a:pt x="208" y="38"/>
                      <a:pt x="207" y="37"/>
                      <a:pt x="205" y="37"/>
                    </a:cubicBezTo>
                    <a:cubicBezTo>
                      <a:pt x="199" y="34"/>
                      <a:pt x="194" y="31"/>
                      <a:pt x="189" y="28"/>
                    </a:cubicBezTo>
                    <a:cubicBezTo>
                      <a:pt x="188" y="27"/>
                      <a:pt x="187" y="26"/>
                      <a:pt x="186" y="26"/>
                    </a:cubicBezTo>
                    <a:cubicBezTo>
                      <a:pt x="185" y="25"/>
                      <a:pt x="185" y="25"/>
                      <a:pt x="184" y="26"/>
                    </a:cubicBezTo>
                    <a:cubicBezTo>
                      <a:pt x="181" y="23"/>
                      <a:pt x="179" y="24"/>
                      <a:pt x="176" y="25"/>
                    </a:cubicBezTo>
                    <a:cubicBezTo>
                      <a:pt x="175" y="25"/>
                      <a:pt x="175" y="25"/>
                      <a:pt x="174" y="25"/>
                    </a:cubicBezTo>
                    <a:cubicBezTo>
                      <a:pt x="173" y="25"/>
                      <a:pt x="171" y="25"/>
                      <a:pt x="170" y="25"/>
                    </a:cubicBezTo>
                    <a:cubicBezTo>
                      <a:pt x="169" y="24"/>
                      <a:pt x="168" y="23"/>
                      <a:pt x="167" y="24"/>
                    </a:cubicBezTo>
                    <a:cubicBezTo>
                      <a:pt x="165" y="22"/>
                      <a:pt x="162" y="22"/>
                      <a:pt x="160" y="23"/>
                    </a:cubicBezTo>
                    <a:cubicBezTo>
                      <a:pt x="159" y="19"/>
                      <a:pt x="157" y="16"/>
                      <a:pt x="152" y="14"/>
                    </a:cubicBezTo>
                    <a:cubicBezTo>
                      <a:pt x="146" y="11"/>
                      <a:pt x="138" y="11"/>
                      <a:pt x="133" y="7"/>
                    </a:cubicBezTo>
                    <a:cubicBezTo>
                      <a:pt x="130" y="6"/>
                      <a:pt x="127" y="4"/>
                      <a:pt x="124" y="6"/>
                    </a:cubicBezTo>
                    <a:cubicBezTo>
                      <a:pt x="122" y="6"/>
                      <a:pt x="121" y="4"/>
                      <a:pt x="119" y="6"/>
                    </a:cubicBezTo>
                    <a:cubicBezTo>
                      <a:pt x="118" y="5"/>
                      <a:pt x="116" y="5"/>
                      <a:pt x="116" y="5"/>
                    </a:cubicBezTo>
                    <a:cubicBezTo>
                      <a:pt x="107" y="10"/>
                      <a:pt x="99" y="14"/>
                      <a:pt x="90" y="16"/>
                    </a:cubicBezTo>
                    <a:cubicBezTo>
                      <a:pt x="87" y="12"/>
                      <a:pt x="84" y="13"/>
                      <a:pt x="81" y="14"/>
                    </a:cubicBezTo>
                    <a:cubicBezTo>
                      <a:pt x="78" y="15"/>
                      <a:pt x="76" y="14"/>
                      <a:pt x="74" y="13"/>
                    </a:cubicBezTo>
                    <a:cubicBezTo>
                      <a:pt x="73" y="11"/>
                      <a:pt x="71" y="12"/>
                      <a:pt x="70" y="12"/>
                    </a:cubicBezTo>
                    <a:cubicBezTo>
                      <a:pt x="67" y="10"/>
                      <a:pt x="62" y="13"/>
                      <a:pt x="61" y="11"/>
                    </a:cubicBezTo>
                    <a:cubicBezTo>
                      <a:pt x="57" y="7"/>
                      <a:pt x="56" y="10"/>
                      <a:pt x="55" y="13"/>
                    </a:cubicBezTo>
                    <a:cubicBezTo>
                      <a:pt x="54" y="13"/>
                      <a:pt x="53" y="13"/>
                      <a:pt x="52" y="13"/>
                    </a:cubicBezTo>
                    <a:cubicBezTo>
                      <a:pt x="51" y="7"/>
                      <a:pt x="47" y="10"/>
                      <a:pt x="44" y="10"/>
                    </a:cubicBezTo>
                    <a:cubicBezTo>
                      <a:pt x="38" y="8"/>
                      <a:pt x="33" y="10"/>
                      <a:pt x="28" y="10"/>
                    </a:cubicBezTo>
                    <a:cubicBezTo>
                      <a:pt x="25" y="4"/>
                      <a:pt x="22" y="4"/>
                      <a:pt x="18" y="9"/>
                    </a:cubicBezTo>
                    <a:cubicBezTo>
                      <a:pt x="17" y="9"/>
                      <a:pt x="16" y="10"/>
                      <a:pt x="16" y="9"/>
                    </a:cubicBezTo>
                    <a:cubicBezTo>
                      <a:pt x="16" y="7"/>
                      <a:pt x="18" y="5"/>
                      <a:pt x="16" y="3"/>
                    </a:cubicBezTo>
                    <a:cubicBezTo>
                      <a:pt x="14" y="1"/>
                      <a:pt x="14" y="4"/>
                      <a:pt x="12" y="5"/>
                    </a:cubicBezTo>
                    <a:cubicBezTo>
                      <a:pt x="12" y="5"/>
                      <a:pt x="12" y="5"/>
                      <a:pt x="12" y="5"/>
                    </a:cubicBezTo>
                    <a:cubicBezTo>
                      <a:pt x="8" y="0"/>
                      <a:pt x="4" y="6"/>
                      <a:pt x="0" y="4"/>
                    </a:cubicBezTo>
                    <a:cubicBezTo>
                      <a:pt x="1" y="4"/>
                      <a:pt x="1" y="4"/>
                      <a:pt x="1" y="4"/>
                    </a:cubicBezTo>
                    <a:cubicBezTo>
                      <a:pt x="0" y="0"/>
                      <a:pt x="3" y="2"/>
                      <a:pt x="5" y="2"/>
                    </a:cubicBezTo>
                    <a:cubicBezTo>
                      <a:pt x="222" y="2"/>
                      <a:pt x="439" y="2"/>
                      <a:pt x="655" y="1"/>
                    </a:cubicBezTo>
                    <a:cubicBezTo>
                      <a:pt x="661" y="1"/>
                      <a:pt x="662" y="3"/>
                      <a:pt x="662" y="8"/>
                    </a:cubicBezTo>
                    <a:cubicBezTo>
                      <a:pt x="659" y="36"/>
                      <a:pt x="658" y="64"/>
                      <a:pt x="656" y="93"/>
                    </a:cubicBezTo>
                    <a:cubicBezTo>
                      <a:pt x="653" y="86"/>
                      <a:pt x="653" y="80"/>
                      <a:pt x="652" y="74"/>
                    </a:cubicBezTo>
                    <a:cubicBezTo>
                      <a:pt x="651" y="71"/>
                      <a:pt x="653" y="68"/>
                      <a:pt x="648" y="67"/>
                    </a:cubicBezTo>
                    <a:cubicBezTo>
                      <a:pt x="642" y="66"/>
                      <a:pt x="641" y="69"/>
                      <a:pt x="640" y="73"/>
                    </a:cubicBezTo>
                    <a:cubicBezTo>
                      <a:pt x="640" y="73"/>
                      <a:pt x="640" y="74"/>
                      <a:pt x="638" y="75"/>
                    </a:cubicBezTo>
                    <a:cubicBezTo>
                      <a:pt x="637" y="64"/>
                      <a:pt x="635" y="54"/>
                      <a:pt x="634" y="44"/>
                    </a:cubicBezTo>
                    <a:cubicBezTo>
                      <a:pt x="633" y="38"/>
                      <a:pt x="632" y="33"/>
                      <a:pt x="632" y="28"/>
                    </a:cubicBezTo>
                    <a:cubicBezTo>
                      <a:pt x="631" y="24"/>
                      <a:pt x="631" y="23"/>
                      <a:pt x="627" y="23"/>
                    </a:cubicBezTo>
                    <a:cubicBezTo>
                      <a:pt x="623" y="23"/>
                      <a:pt x="622" y="25"/>
                      <a:pt x="622" y="28"/>
                    </a:cubicBezTo>
                    <a:cubicBezTo>
                      <a:pt x="620" y="50"/>
                      <a:pt x="617" y="72"/>
                      <a:pt x="614" y="95"/>
                    </a:cubicBezTo>
                    <a:cubicBezTo>
                      <a:pt x="614" y="95"/>
                      <a:pt x="614" y="96"/>
                      <a:pt x="614" y="97"/>
                    </a:cubicBezTo>
                    <a:cubicBezTo>
                      <a:pt x="611" y="96"/>
                      <a:pt x="611" y="94"/>
                      <a:pt x="610" y="92"/>
                    </a:cubicBezTo>
                    <a:cubicBezTo>
                      <a:pt x="608" y="82"/>
                      <a:pt x="606" y="72"/>
                      <a:pt x="604" y="62"/>
                    </a:cubicBezTo>
                    <a:cubicBezTo>
                      <a:pt x="603" y="50"/>
                      <a:pt x="598" y="39"/>
                      <a:pt x="593" y="28"/>
                    </a:cubicBezTo>
                    <a:cubicBezTo>
                      <a:pt x="592" y="25"/>
                      <a:pt x="590" y="25"/>
                      <a:pt x="587" y="25"/>
                    </a:cubicBezTo>
                    <a:cubicBezTo>
                      <a:pt x="583" y="25"/>
                      <a:pt x="583" y="27"/>
                      <a:pt x="582" y="30"/>
                    </a:cubicBezTo>
                    <a:cubicBezTo>
                      <a:pt x="581" y="39"/>
                      <a:pt x="579" y="48"/>
                      <a:pt x="577" y="57"/>
                    </a:cubicBezTo>
                    <a:cubicBezTo>
                      <a:pt x="575" y="48"/>
                      <a:pt x="574" y="39"/>
                      <a:pt x="572" y="30"/>
                    </a:cubicBezTo>
                    <a:cubicBezTo>
                      <a:pt x="572" y="27"/>
                      <a:pt x="572" y="24"/>
                      <a:pt x="567" y="24"/>
                    </a:cubicBezTo>
                    <a:cubicBezTo>
                      <a:pt x="562" y="24"/>
                      <a:pt x="563" y="27"/>
                      <a:pt x="563" y="30"/>
                    </a:cubicBezTo>
                    <a:cubicBezTo>
                      <a:pt x="561" y="48"/>
                      <a:pt x="559" y="65"/>
                      <a:pt x="557" y="83"/>
                    </a:cubicBezTo>
                    <a:cubicBezTo>
                      <a:pt x="556" y="85"/>
                      <a:pt x="556" y="87"/>
                      <a:pt x="556" y="89"/>
                    </a:cubicBezTo>
                    <a:cubicBezTo>
                      <a:pt x="553" y="87"/>
                      <a:pt x="553" y="85"/>
                      <a:pt x="553" y="83"/>
                    </a:cubicBezTo>
                    <a:cubicBezTo>
                      <a:pt x="552" y="79"/>
                      <a:pt x="550" y="79"/>
                      <a:pt x="547" y="79"/>
                    </a:cubicBezTo>
                    <a:cubicBezTo>
                      <a:pt x="543" y="79"/>
                      <a:pt x="543" y="81"/>
                      <a:pt x="542" y="84"/>
                    </a:cubicBezTo>
                    <a:cubicBezTo>
                      <a:pt x="541" y="90"/>
                      <a:pt x="540" y="96"/>
                      <a:pt x="538" y="103"/>
                    </a:cubicBezTo>
                    <a:cubicBezTo>
                      <a:pt x="537" y="95"/>
                      <a:pt x="535" y="86"/>
                      <a:pt x="534" y="78"/>
                    </a:cubicBezTo>
                    <a:cubicBezTo>
                      <a:pt x="533" y="66"/>
                      <a:pt x="532" y="55"/>
                      <a:pt x="524" y="46"/>
                    </a:cubicBezTo>
                    <a:cubicBezTo>
                      <a:pt x="522" y="43"/>
                      <a:pt x="520" y="43"/>
                      <a:pt x="517" y="44"/>
                    </a:cubicBezTo>
                    <a:cubicBezTo>
                      <a:pt x="513" y="44"/>
                      <a:pt x="514" y="46"/>
                      <a:pt x="513" y="49"/>
                    </a:cubicBezTo>
                    <a:cubicBezTo>
                      <a:pt x="511" y="67"/>
                      <a:pt x="509" y="85"/>
                      <a:pt x="506" y="103"/>
                    </a:cubicBezTo>
                    <a:cubicBezTo>
                      <a:pt x="504" y="101"/>
                      <a:pt x="504" y="98"/>
                      <a:pt x="503" y="96"/>
                    </a:cubicBezTo>
                    <a:cubicBezTo>
                      <a:pt x="500" y="84"/>
                      <a:pt x="497" y="73"/>
                      <a:pt x="494" y="62"/>
                    </a:cubicBezTo>
                    <a:cubicBezTo>
                      <a:pt x="493" y="60"/>
                      <a:pt x="493" y="57"/>
                      <a:pt x="488" y="57"/>
                    </a:cubicBezTo>
                    <a:cubicBezTo>
                      <a:pt x="485" y="58"/>
                      <a:pt x="483" y="58"/>
                      <a:pt x="482" y="61"/>
                    </a:cubicBezTo>
                    <a:cubicBezTo>
                      <a:pt x="478" y="72"/>
                      <a:pt x="474" y="82"/>
                      <a:pt x="469" y="93"/>
                    </a:cubicBezTo>
                    <a:cubicBezTo>
                      <a:pt x="467" y="80"/>
                      <a:pt x="465" y="67"/>
                      <a:pt x="464" y="54"/>
                    </a:cubicBezTo>
                    <a:cubicBezTo>
                      <a:pt x="463" y="47"/>
                      <a:pt x="460" y="42"/>
                      <a:pt x="455" y="38"/>
                    </a:cubicBezTo>
                    <a:cubicBezTo>
                      <a:pt x="449" y="34"/>
                      <a:pt x="444" y="36"/>
                      <a:pt x="443" y="43"/>
                    </a:cubicBezTo>
                    <a:cubicBezTo>
                      <a:pt x="441" y="59"/>
                      <a:pt x="438" y="74"/>
                      <a:pt x="436" y="90"/>
                    </a:cubicBezTo>
                    <a:cubicBezTo>
                      <a:pt x="435" y="92"/>
                      <a:pt x="436" y="96"/>
                      <a:pt x="432" y="96"/>
                    </a:cubicBezTo>
                    <a:cubicBezTo>
                      <a:pt x="428" y="95"/>
                      <a:pt x="422" y="100"/>
                      <a:pt x="419" y="92"/>
                    </a:cubicBezTo>
                    <a:cubicBezTo>
                      <a:pt x="417" y="86"/>
                      <a:pt x="416" y="79"/>
                      <a:pt x="410" y="76"/>
                    </a:cubicBezTo>
                    <a:cubicBezTo>
                      <a:pt x="398" y="71"/>
                      <a:pt x="399" y="59"/>
                      <a:pt x="394" y="50"/>
                    </a:cubicBezTo>
                    <a:cubicBezTo>
                      <a:pt x="394" y="48"/>
                      <a:pt x="394" y="45"/>
                      <a:pt x="390" y="46"/>
                    </a:cubicBezTo>
                    <a:cubicBezTo>
                      <a:pt x="387" y="47"/>
                      <a:pt x="384" y="46"/>
                      <a:pt x="384" y="51"/>
                    </a:cubicBezTo>
                    <a:cubicBezTo>
                      <a:pt x="384" y="53"/>
                      <a:pt x="383" y="56"/>
                      <a:pt x="383" y="58"/>
                    </a:cubicBezTo>
                    <a:cubicBezTo>
                      <a:pt x="383" y="59"/>
                      <a:pt x="383" y="59"/>
                      <a:pt x="382" y="60"/>
                    </a:cubicBezTo>
                    <a:cubicBezTo>
                      <a:pt x="380" y="67"/>
                      <a:pt x="379" y="73"/>
                      <a:pt x="378" y="80"/>
                    </a:cubicBezTo>
                    <a:cubicBezTo>
                      <a:pt x="378" y="81"/>
                      <a:pt x="377" y="83"/>
                      <a:pt x="377" y="84"/>
                    </a:cubicBezTo>
                    <a:cubicBezTo>
                      <a:pt x="375" y="86"/>
                      <a:pt x="377" y="89"/>
                      <a:pt x="375" y="91"/>
                    </a:cubicBezTo>
                    <a:cubicBezTo>
                      <a:pt x="366" y="95"/>
                      <a:pt x="357" y="93"/>
                      <a:pt x="349" y="90"/>
                    </a:cubicBezTo>
                    <a:cubicBezTo>
                      <a:pt x="348" y="88"/>
                      <a:pt x="346" y="88"/>
                      <a:pt x="345" y="88"/>
                    </a:cubicBezTo>
                    <a:cubicBezTo>
                      <a:pt x="341" y="83"/>
                      <a:pt x="336" y="83"/>
                      <a:pt x="329" y="88"/>
                    </a:cubicBezTo>
                    <a:cubicBezTo>
                      <a:pt x="328" y="87"/>
                      <a:pt x="328" y="87"/>
                      <a:pt x="327" y="87"/>
                    </a:cubicBezTo>
                    <a:cubicBezTo>
                      <a:pt x="321" y="88"/>
                      <a:pt x="315" y="86"/>
                      <a:pt x="309" y="84"/>
                    </a:cubicBezTo>
                    <a:cubicBezTo>
                      <a:pt x="310" y="80"/>
                      <a:pt x="307" y="78"/>
                      <a:pt x="305" y="76"/>
                    </a:cubicBezTo>
                    <a:cubicBezTo>
                      <a:pt x="303" y="72"/>
                      <a:pt x="301" y="67"/>
                      <a:pt x="295" y="67"/>
                    </a:cubicBezTo>
                    <a:cubicBezTo>
                      <a:pt x="296" y="65"/>
                      <a:pt x="294" y="64"/>
                      <a:pt x="293" y="64"/>
                    </a:cubicBezTo>
                    <a:cubicBezTo>
                      <a:pt x="290" y="67"/>
                      <a:pt x="288" y="63"/>
                      <a:pt x="286" y="63"/>
                    </a:cubicBezTo>
                    <a:cubicBezTo>
                      <a:pt x="281" y="65"/>
                      <a:pt x="276" y="67"/>
                      <a:pt x="271" y="63"/>
                    </a:cubicBezTo>
                    <a:close/>
                  </a:path>
                </a:pathLst>
              </a:custGeom>
              <a:solidFill>
                <a:srgbClr val="00B050"/>
              </a:solidFill>
              <a:ln w="38100">
                <a:solidFill>
                  <a:schemeClr val="accent3">
                    <a:lumMod val="75000"/>
                  </a:schemeClr>
                </a:solidFill>
                <a:round/>
                <a:headEnd/>
                <a:tailEnd/>
              </a:ln>
            </p:spPr>
            <p:txBody>
              <a:bodyPr vert="horz" wrap="square" lIns="68580" tIns="34290" rIns="68580" bIns="3429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25" name="Freeform 10"/>
              <p:cNvSpPr>
                <a:spLocks/>
              </p:cNvSpPr>
              <p:nvPr/>
            </p:nvSpPr>
            <p:spPr bwMode="auto">
              <a:xfrm>
                <a:off x="3742" y="2286"/>
                <a:ext cx="234" cy="418"/>
              </a:xfrm>
              <a:custGeom>
                <a:avLst/>
                <a:gdLst>
                  <a:gd name="T0" fmla="*/ 0 w 99"/>
                  <a:gd name="T1" fmla="*/ 0 h 177"/>
                  <a:gd name="T2" fmla="*/ 38 w 99"/>
                  <a:gd name="T3" fmla="*/ 0 h 177"/>
                  <a:gd name="T4" fmla="*/ 94 w 99"/>
                  <a:gd name="T5" fmla="*/ 0 h 177"/>
                  <a:gd name="T6" fmla="*/ 99 w 99"/>
                  <a:gd name="T7" fmla="*/ 5 h 177"/>
                  <a:gd name="T8" fmla="*/ 90 w 99"/>
                  <a:gd name="T9" fmla="*/ 111 h 177"/>
                  <a:gd name="T10" fmla="*/ 85 w 99"/>
                  <a:gd name="T11" fmla="*/ 134 h 177"/>
                  <a:gd name="T12" fmla="*/ 81 w 99"/>
                  <a:gd name="T13" fmla="*/ 103 h 177"/>
                  <a:gd name="T14" fmla="*/ 79 w 99"/>
                  <a:gd name="T15" fmla="*/ 80 h 177"/>
                  <a:gd name="T16" fmla="*/ 74 w 99"/>
                  <a:gd name="T17" fmla="*/ 73 h 177"/>
                  <a:gd name="T18" fmla="*/ 67 w 99"/>
                  <a:gd name="T19" fmla="*/ 77 h 177"/>
                  <a:gd name="T20" fmla="*/ 48 w 99"/>
                  <a:gd name="T21" fmla="*/ 130 h 177"/>
                  <a:gd name="T22" fmla="*/ 41 w 99"/>
                  <a:gd name="T23" fmla="*/ 172 h 177"/>
                  <a:gd name="T24" fmla="*/ 39 w 99"/>
                  <a:gd name="T25" fmla="*/ 177 h 177"/>
                  <a:gd name="T26" fmla="*/ 36 w 99"/>
                  <a:gd name="T27" fmla="*/ 171 h 177"/>
                  <a:gd name="T28" fmla="*/ 31 w 99"/>
                  <a:gd name="T29" fmla="*/ 148 h 177"/>
                  <a:gd name="T30" fmla="*/ 21 w 99"/>
                  <a:gd name="T31" fmla="*/ 128 h 177"/>
                  <a:gd name="T32" fmla="*/ 17 w 99"/>
                  <a:gd name="T33" fmla="*/ 113 h 177"/>
                  <a:gd name="T34" fmla="*/ 9 w 99"/>
                  <a:gd name="T35" fmla="*/ 38 h 177"/>
                  <a:gd name="T36" fmla="*/ 2 w 99"/>
                  <a:gd name="T37" fmla="*/ 7 h 177"/>
                  <a:gd name="T38" fmla="*/ 0 w 99"/>
                  <a:gd name="T39"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177">
                    <a:moveTo>
                      <a:pt x="0" y="0"/>
                    </a:moveTo>
                    <a:cubicBezTo>
                      <a:pt x="13" y="0"/>
                      <a:pt x="25" y="0"/>
                      <a:pt x="38" y="0"/>
                    </a:cubicBezTo>
                    <a:cubicBezTo>
                      <a:pt x="57" y="0"/>
                      <a:pt x="75" y="0"/>
                      <a:pt x="94" y="0"/>
                    </a:cubicBezTo>
                    <a:cubicBezTo>
                      <a:pt x="98" y="0"/>
                      <a:pt x="99" y="0"/>
                      <a:pt x="99" y="5"/>
                    </a:cubicBezTo>
                    <a:cubicBezTo>
                      <a:pt x="96" y="40"/>
                      <a:pt x="93" y="76"/>
                      <a:pt x="90" y="111"/>
                    </a:cubicBezTo>
                    <a:cubicBezTo>
                      <a:pt x="89" y="119"/>
                      <a:pt x="87" y="126"/>
                      <a:pt x="85" y="134"/>
                    </a:cubicBezTo>
                    <a:cubicBezTo>
                      <a:pt x="84" y="124"/>
                      <a:pt x="82" y="113"/>
                      <a:pt x="81" y="103"/>
                    </a:cubicBezTo>
                    <a:cubicBezTo>
                      <a:pt x="80" y="95"/>
                      <a:pt x="79" y="87"/>
                      <a:pt x="79" y="80"/>
                    </a:cubicBezTo>
                    <a:cubicBezTo>
                      <a:pt x="78" y="76"/>
                      <a:pt x="78" y="75"/>
                      <a:pt x="74" y="73"/>
                    </a:cubicBezTo>
                    <a:cubicBezTo>
                      <a:pt x="70" y="72"/>
                      <a:pt x="69" y="74"/>
                      <a:pt x="67" y="77"/>
                    </a:cubicBezTo>
                    <a:cubicBezTo>
                      <a:pt x="55" y="92"/>
                      <a:pt x="52" y="111"/>
                      <a:pt x="48" y="130"/>
                    </a:cubicBezTo>
                    <a:cubicBezTo>
                      <a:pt x="46" y="144"/>
                      <a:pt x="44" y="158"/>
                      <a:pt x="41" y="172"/>
                    </a:cubicBezTo>
                    <a:cubicBezTo>
                      <a:pt x="41" y="173"/>
                      <a:pt x="42" y="177"/>
                      <a:pt x="39" y="177"/>
                    </a:cubicBezTo>
                    <a:cubicBezTo>
                      <a:pt x="36" y="177"/>
                      <a:pt x="37" y="173"/>
                      <a:pt x="36" y="171"/>
                    </a:cubicBezTo>
                    <a:cubicBezTo>
                      <a:pt x="34" y="164"/>
                      <a:pt x="33" y="156"/>
                      <a:pt x="31" y="148"/>
                    </a:cubicBezTo>
                    <a:cubicBezTo>
                      <a:pt x="30" y="141"/>
                      <a:pt x="27" y="133"/>
                      <a:pt x="21" y="128"/>
                    </a:cubicBezTo>
                    <a:cubicBezTo>
                      <a:pt x="17" y="123"/>
                      <a:pt x="18" y="118"/>
                      <a:pt x="17" y="113"/>
                    </a:cubicBezTo>
                    <a:cubicBezTo>
                      <a:pt x="14" y="88"/>
                      <a:pt x="12" y="63"/>
                      <a:pt x="9" y="38"/>
                    </a:cubicBezTo>
                    <a:cubicBezTo>
                      <a:pt x="7" y="28"/>
                      <a:pt x="4" y="17"/>
                      <a:pt x="2" y="7"/>
                    </a:cubicBezTo>
                    <a:cubicBezTo>
                      <a:pt x="1" y="5"/>
                      <a:pt x="1" y="2"/>
                      <a:pt x="0" y="0"/>
                    </a:cubicBezTo>
                    <a:close/>
                  </a:path>
                </a:pathLst>
              </a:custGeom>
              <a:solidFill>
                <a:srgbClr val="00B050"/>
              </a:solidFill>
              <a:ln w="38100">
                <a:solidFill>
                  <a:schemeClr val="accent3">
                    <a:lumMod val="75000"/>
                  </a:schemeClr>
                </a:solidFill>
                <a:round/>
                <a:headEnd/>
                <a:tailEnd/>
              </a:ln>
            </p:spPr>
            <p:txBody>
              <a:bodyPr vert="horz" wrap="square" lIns="68580" tIns="34290" rIns="68580" bIns="3429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sp>
          <p:nvSpPr>
            <p:cNvPr id="46" name="TextBox 45"/>
            <p:cNvSpPr txBox="1"/>
            <p:nvPr/>
          </p:nvSpPr>
          <p:spPr>
            <a:xfrm>
              <a:off x="6318955" y="3367207"/>
              <a:ext cx="2167688" cy="369332"/>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Uptake</a:t>
              </a:r>
              <a:r>
                <a:rPr lang="en-GB" sz="1200"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by vegetation</a:t>
              </a:r>
            </a:p>
          </p:txBody>
        </p:sp>
      </p:grpSp>
      <p:sp>
        <p:nvSpPr>
          <p:cNvPr id="4101" name="TextBox 4100"/>
          <p:cNvSpPr txBox="1"/>
          <p:nvPr/>
        </p:nvSpPr>
        <p:spPr>
          <a:xfrm>
            <a:off x="6651180" y="1657559"/>
            <a:ext cx="1749197"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good estimates</a:t>
            </a:r>
          </a:p>
        </p:txBody>
      </p:sp>
      <p:sp>
        <p:nvSpPr>
          <p:cNvPr id="48" name="TextBox 47"/>
          <p:cNvSpPr txBox="1"/>
          <p:nvPr/>
        </p:nvSpPr>
        <p:spPr>
          <a:xfrm>
            <a:off x="6651179" y="3358688"/>
            <a:ext cx="1210588" cy="369332"/>
          </a:xfrm>
          <a:prstGeom prst="rect">
            <a:avLst/>
          </a:prstGeom>
          <a:noFill/>
        </p:spPr>
        <p:txBody>
          <a:bodyPr wrap="none" rtlCol="0">
            <a:spAutoFit/>
          </a:bodyPr>
          <a:lstStyle/>
          <a:p>
            <a:r>
              <a:rPr lang="en-GB" dirty="0">
                <a:solidFill>
                  <a:srgbClr val="FF0000"/>
                </a:solidFill>
                <a:latin typeface="Arial" panose="020B0604020202020204" pitchFamily="34" charset="0"/>
                <a:cs typeface="Arial" panose="020B0604020202020204" pitchFamily="34" charset="0"/>
              </a:rPr>
              <a:t>measured</a:t>
            </a:r>
          </a:p>
        </p:txBody>
      </p:sp>
      <p:sp>
        <p:nvSpPr>
          <p:cNvPr id="4102" name="TextBox 4101"/>
          <p:cNvSpPr txBox="1"/>
          <p:nvPr/>
        </p:nvSpPr>
        <p:spPr>
          <a:xfrm>
            <a:off x="6651179" y="3986152"/>
            <a:ext cx="2399000" cy="646331"/>
          </a:xfrm>
          <a:prstGeom prst="rect">
            <a:avLst/>
          </a:prstGeom>
          <a:noFill/>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Good observations and modelled</a:t>
            </a:r>
          </a:p>
        </p:txBody>
      </p:sp>
      <p:sp>
        <p:nvSpPr>
          <p:cNvPr id="50" name="TextBox 49"/>
          <p:cNvSpPr txBox="1"/>
          <p:nvPr/>
        </p:nvSpPr>
        <p:spPr>
          <a:xfrm>
            <a:off x="6651180" y="2176527"/>
            <a:ext cx="1697901"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poor estimates</a:t>
            </a:r>
          </a:p>
        </p:txBody>
      </p:sp>
      <p:sp>
        <p:nvSpPr>
          <p:cNvPr id="51" name="TextBox 50"/>
          <p:cNvSpPr txBox="1"/>
          <p:nvPr/>
        </p:nvSpPr>
        <p:spPr>
          <a:xfrm>
            <a:off x="6651179" y="2564781"/>
            <a:ext cx="1120820"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modelled</a:t>
            </a:r>
          </a:p>
        </p:txBody>
      </p:sp>
      <p:cxnSp>
        <p:nvCxnSpPr>
          <p:cNvPr id="4104" name="Straight Arrow Connector 4103"/>
          <p:cNvCxnSpPr/>
          <p:nvPr/>
        </p:nvCxnSpPr>
        <p:spPr>
          <a:xfrm flipH="1">
            <a:off x="6395811" y="1796058"/>
            <a:ext cx="2284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6395811" y="2355726"/>
            <a:ext cx="2284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6395811" y="2711482"/>
            <a:ext cx="2284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6395811" y="3481505"/>
            <a:ext cx="2284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6395811" y="4137924"/>
            <a:ext cx="2284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3068" y="4702298"/>
            <a:ext cx="8520281" cy="369332"/>
          </a:xfrm>
          <a:prstGeom prst="rect">
            <a:avLst/>
          </a:prstGeom>
          <a:noFill/>
          <a:ln w="38100" cmpd="sng">
            <a:solidFill>
              <a:srgbClr val="FF0000"/>
            </a:solidFill>
          </a:ln>
        </p:spPr>
        <p:txBody>
          <a:bodyPr wrap="none" rtlCol="0">
            <a:spAutoFit/>
          </a:bodyPr>
          <a:lstStyle/>
          <a:p>
            <a:r>
              <a:rPr lang="en-US" b="1" dirty="0">
                <a:latin typeface="Arial" panose="020B0604020202020204" pitchFamily="34" charset="0"/>
                <a:cs typeface="Arial" panose="020B0604020202020204" pitchFamily="34" charset="0"/>
              </a:rPr>
              <a:t>Ocean data and observations are a key constraint on global carbon budgets</a:t>
            </a:r>
            <a:endParaRPr lang="en-US" dirty="0">
              <a:latin typeface="Arial" panose="020B0604020202020204" pitchFamily="34" charset="0"/>
              <a:cs typeface="Arial" panose="020B0604020202020204" pitchFamily="34" charset="0"/>
            </a:endParaRPr>
          </a:p>
        </p:txBody>
      </p:sp>
      <p:sp>
        <p:nvSpPr>
          <p:cNvPr id="58" name="Title 1"/>
          <p:cNvSpPr>
            <a:spLocks noGrp="1"/>
          </p:cNvSpPr>
          <p:nvPr>
            <p:ph type="title"/>
          </p:nvPr>
        </p:nvSpPr>
        <p:spPr>
          <a:xfrm>
            <a:off x="605482" y="201505"/>
            <a:ext cx="7419332" cy="381000"/>
          </a:xfrm>
        </p:spPr>
        <p:txBody>
          <a:bodyPr>
            <a:noAutofit/>
          </a:bodyPr>
          <a:lstStyle/>
          <a:p>
            <a:pPr eaLnBrk="1" hangingPunct="1"/>
            <a:r>
              <a:rPr lang="en-US" altLang="en-US" sz="2100" dirty="0">
                <a:solidFill>
                  <a:srgbClr val="0000FF"/>
                </a:solidFill>
                <a:ea typeface="ＭＳ Ｐゴシック" pitchFamily="34" charset="-128"/>
              </a:rPr>
              <a:t>Global Carbon Budget </a:t>
            </a:r>
            <a:r>
              <a:rPr lang="mr-IN" altLang="en-US" sz="2100" dirty="0">
                <a:solidFill>
                  <a:srgbClr val="0000FF"/>
                </a:solidFill>
                <a:ea typeface="ＭＳ Ｐゴシック" pitchFamily="34" charset="-128"/>
                <a:cs typeface="Arial"/>
              </a:rPr>
              <a:t>–</a:t>
            </a:r>
            <a:r>
              <a:rPr lang="en-US" altLang="en-US" sz="2100" dirty="0">
                <a:solidFill>
                  <a:srgbClr val="0000FF"/>
                </a:solidFill>
                <a:ea typeface="ＭＳ Ｐゴシック" pitchFamily="34" charset="-128"/>
              </a:rPr>
              <a:t> advising global policy</a:t>
            </a:r>
          </a:p>
        </p:txBody>
      </p:sp>
      <p:sp>
        <p:nvSpPr>
          <p:cNvPr id="59" name="Text Placeholder 2"/>
          <p:cNvSpPr>
            <a:spLocks noGrp="1"/>
          </p:cNvSpPr>
          <p:nvPr>
            <p:ph type="body" sz="quarter" idx="10"/>
          </p:nvPr>
        </p:nvSpPr>
        <p:spPr>
          <a:xfrm>
            <a:off x="415636" y="566702"/>
            <a:ext cx="8468591" cy="694134"/>
          </a:xfrm>
        </p:spPr>
        <p:txBody>
          <a:bodyPr rtlCol="0">
            <a:noAutofit/>
          </a:bodyPr>
          <a:lstStyle/>
          <a:p>
            <a:pPr algn="ctr">
              <a:defRPr/>
            </a:pPr>
            <a:r>
              <a:rPr lang="en-GB" altLang="en-US" sz="2100" dirty="0">
                <a:solidFill>
                  <a:srgbClr val="000000"/>
                </a:solidFill>
                <a:ea typeface="ＭＳ Ｐゴシック" pitchFamily="34" charset="-128"/>
              </a:rPr>
              <a:t>How uptake is partitioned between the atmosphere, land, and ocean</a:t>
            </a:r>
          </a:p>
        </p:txBody>
      </p:sp>
      <p:pic>
        <p:nvPicPr>
          <p:cNvPr id="2" name="Picture 1" descr="vPEYuJ6__400x400.jpg">
            <a:extLst>
              <a:ext uri="{FF2B5EF4-FFF2-40B4-BE49-F238E27FC236}">
                <a16:creationId xmlns:a16="http://schemas.microsoft.com/office/drawing/2014/main" id="{C9D28812-05AF-4970-DDAF-1AC926B43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350" y="2982784"/>
            <a:ext cx="1270000" cy="1270000"/>
          </a:xfrm>
          <a:prstGeom prst="rect">
            <a:avLst/>
          </a:prstGeom>
        </p:spPr>
      </p:pic>
    </p:spTree>
    <p:custDataLst>
      <p:tags r:id="rId1"/>
    </p:custDataLst>
    <p:extLst>
      <p:ext uri="{BB962C8B-B14F-4D97-AF65-F5344CB8AC3E}">
        <p14:creationId xmlns:p14="http://schemas.microsoft.com/office/powerpoint/2010/main" val="4022106777"/>
      </p:ext>
    </p:extLst>
  </p:cSld>
  <p:clrMapOvr>
    <a:masterClrMapping/>
  </p:clrMapOvr>
  <mc:AlternateContent xmlns:mc="http://schemas.openxmlformats.org/markup-compatibility/2006" xmlns:p14="http://schemas.microsoft.com/office/powerpoint/2010/main">
    <mc:Choice Requires="p14">
      <p:transition spd="med" p14:dur="700" advTm="87362">
        <p:fade/>
      </p:transition>
    </mc:Choice>
    <mc:Fallback xmlns="">
      <p:transition spd="med" advTm="873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0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101" grpId="0"/>
      <p:bldP spid="48" grpId="0"/>
      <p:bldP spid="4102"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graph showing the ocean sink&#10;&#10;Description automatically generated with medium confidence">
            <a:extLst>
              <a:ext uri="{FF2B5EF4-FFF2-40B4-BE49-F238E27FC236}">
                <a16:creationId xmlns:a16="http://schemas.microsoft.com/office/drawing/2014/main" id="{5051032C-496E-391E-3C42-66DC8AB74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6" y="1008707"/>
            <a:ext cx="4391072" cy="3216451"/>
          </a:xfrm>
          <a:prstGeom prst="rect">
            <a:avLst/>
          </a:prstGeom>
        </p:spPr>
      </p:pic>
      <p:sp>
        <p:nvSpPr>
          <p:cNvPr id="2" name="Title 1">
            <a:extLst>
              <a:ext uri="{FF2B5EF4-FFF2-40B4-BE49-F238E27FC236}">
                <a16:creationId xmlns:a16="http://schemas.microsoft.com/office/drawing/2014/main" id="{4C5A2FB6-F1AC-9D1C-AAB7-529F46518182}"/>
              </a:ext>
            </a:extLst>
          </p:cNvPr>
          <p:cNvSpPr>
            <a:spLocks noGrp="1"/>
          </p:cNvSpPr>
          <p:nvPr>
            <p:ph type="title"/>
          </p:nvPr>
        </p:nvSpPr>
        <p:spPr>
          <a:xfrm>
            <a:off x="772804" y="223927"/>
            <a:ext cx="7639675" cy="396602"/>
          </a:xfrm>
        </p:spPr>
        <p:txBody>
          <a:bodyPr>
            <a:noAutofit/>
          </a:bodyPr>
          <a:lstStyle/>
          <a:p>
            <a:r>
              <a:rPr lang="en-GB" sz="2800" dirty="0">
                <a:latin typeface="Arial" panose="020B0604020202020204" pitchFamily="34" charset="0"/>
                <a:cs typeface="Arial" panose="020B0604020202020204" pitchFamily="34" charset="0"/>
              </a:rPr>
              <a:t>Current ocean carbon sink estimates…</a:t>
            </a:r>
          </a:p>
        </p:txBody>
      </p:sp>
      <p:pic>
        <p:nvPicPr>
          <p:cNvPr id="2050" name="Picture 2" descr="Image">
            <a:extLst>
              <a:ext uri="{FF2B5EF4-FFF2-40B4-BE49-F238E27FC236}">
                <a16:creationId xmlns:a16="http://schemas.microsoft.com/office/drawing/2014/main" id="{606B21B1-2B53-CE26-0FC9-BD58D65D3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25"/>
            <a:ext cx="772805" cy="7728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13F7EFB-2CF4-2C06-6C65-91E165B6F58E}"/>
              </a:ext>
            </a:extLst>
          </p:cNvPr>
          <p:cNvSpPr/>
          <p:nvPr/>
        </p:nvSpPr>
        <p:spPr>
          <a:xfrm>
            <a:off x="4665908" y="3490723"/>
            <a:ext cx="4340931" cy="95761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Growing realisation, the uncertainties for the observation-based products maybe underestimated…</a:t>
            </a:r>
          </a:p>
        </p:txBody>
      </p:sp>
      <p:sp>
        <p:nvSpPr>
          <p:cNvPr id="13" name="TextBox 12">
            <a:extLst>
              <a:ext uri="{FF2B5EF4-FFF2-40B4-BE49-F238E27FC236}">
                <a16:creationId xmlns:a16="http://schemas.microsoft.com/office/drawing/2014/main" id="{AAE1422E-C693-0DF8-87FD-EE94DE576CA9}"/>
              </a:ext>
            </a:extLst>
          </p:cNvPr>
          <p:cNvSpPr txBox="1"/>
          <p:nvPr/>
        </p:nvSpPr>
        <p:spPr>
          <a:xfrm>
            <a:off x="4795556" y="1914305"/>
            <a:ext cx="3198311" cy="369332"/>
          </a:xfrm>
          <a:prstGeom prst="rect">
            <a:avLst/>
          </a:prstGeom>
          <a:noFill/>
          <a:ln>
            <a:solidFill>
              <a:srgbClr val="FF0000"/>
            </a:solidFill>
          </a:ln>
        </p:spPr>
        <p:txBody>
          <a:bodyPr wrap="none" rtlCol="0">
            <a:spAutoFit/>
          </a:bodyPr>
          <a:lstStyle/>
          <a:p>
            <a:r>
              <a:rPr lang="en-US" dirty="0"/>
              <a:t>Observation-based ensemble</a:t>
            </a:r>
          </a:p>
        </p:txBody>
      </p:sp>
      <p:sp>
        <p:nvSpPr>
          <p:cNvPr id="14" name="TextBox 13">
            <a:extLst>
              <a:ext uri="{FF2B5EF4-FFF2-40B4-BE49-F238E27FC236}">
                <a16:creationId xmlns:a16="http://schemas.microsoft.com/office/drawing/2014/main" id="{0FD4CD05-63DB-F26A-DA01-C7C189A87187}"/>
              </a:ext>
            </a:extLst>
          </p:cNvPr>
          <p:cNvSpPr txBox="1"/>
          <p:nvPr/>
        </p:nvSpPr>
        <p:spPr>
          <a:xfrm>
            <a:off x="4795556" y="2690303"/>
            <a:ext cx="1877437" cy="369332"/>
          </a:xfrm>
          <a:prstGeom prst="rect">
            <a:avLst/>
          </a:prstGeom>
          <a:noFill/>
          <a:ln>
            <a:solidFill>
              <a:srgbClr val="FF0000"/>
            </a:solidFill>
          </a:ln>
        </p:spPr>
        <p:txBody>
          <a:bodyPr wrap="none" rtlCol="0">
            <a:spAutoFit/>
          </a:bodyPr>
          <a:lstStyle/>
          <a:p>
            <a:r>
              <a:rPr lang="en-US" dirty="0"/>
              <a:t>Model ensemble</a:t>
            </a:r>
          </a:p>
        </p:txBody>
      </p:sp>
      <p:cxnSp>
        <p:nvCxnSpPr>
          <p:cNvPr id="16" name="Straight Arrow Connector 15">
            <a:extLst>
              <a:ext uri="{FF2B5EF4-FFF2-40B4-BE49-F238E27FC236}">
                <a16:creationId xmlns:a16="http://schemas.microsoft.com/office/drawing/2014/main" id="{31855B26-3577-5DBC-F341-4A1B306EA755}"/>
              </a:ext>
            </a:extLst>
          </p:cNvPr>
          <p:cNvCxnSpPr>
            <a:cxnSpLocks/>
          </p:cNvCxnSpPr>
          <p:nvPr/>
        </p:nvCxnSpPr>
        <p:spPr>
          <a:xfrm flipH="1">
            <a:off x="3833213" y="1966777"/>
            <a:ext cx="962342" cy="208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F50194-41A1-9051-BDF7-182B2AD91ED6}"/>
              </a:ext>
            </a:extLst>
          </p:cNvPr>
          <p:cNvCxnSpPr>
            <a:cxnSpLocks/>
            <a:stCxn id="14" idx="1"/>
          </p:cNvCxnSpPr>
          <p:nvPr/>
        </p:nvCxnSpPr>
        <p:spPr>
          <a:xfrm flipH="1" flipV="1">
            <a:off x="3936013" y="2442472"/>
            <a:ext cx="859543" cy="4324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8202759-E606-29D3-430C-5F8F998FE3FA}"/>
              </a:ext>
            </a:extLst>
          </p:cNvPr>
          <p:cNvSpPr/>
          <p:nvPr/>
        </p:nvSpPr>
        <p:spPr>
          <a:xfrm>
            <a:off x="4665909" y="772805"/>
            <a:ext cx="4340931" cy="89597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Changing divergence between the observation-based and model ensembles?</a:t>
            </a:r>
          </a:p>
        </p:txBody>
      </p:sp>
      <p:sp>
        <p:nvSpPr>
          <p:cNvPr id="27" name="TextBox 26">
            <a:extLst>
              <a:ext uri="{FF2B5EF4-FFF2-40B4-BE49-F238E27FC236}">
                <a16:creationId xmlns:a16="http://schemas.microsoft.com/office/drawing/2014/main" id="{D57042C8-2E68-168B-9D0C-F8C2C023D332}"/>
              </a:ext>
            </a:extLst>
          </p:cNvPr>
          <p:cNvSpPr txBox="1"/>
          <p:nvPr/>
        </p:nvSpPr>
        <p:spPr>
          <a:xfrm>
            <a:off x="2239046" y="938442"/>
            <a:ext cx="5113020"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t>
            </a:r>
            <a:r>
              <a:rPr lang="en-GB" sz="1200" dirty="0" err="1">
                <a:latin typeface="Arial" panose="020B0604020202020204" pitchFamily="34" charset="0"/>
                <a:cs typeface="Arial" panose="020B0604020202020204" pitchFamily="34" charset="0"/>
              </a:rPr>
              <a:t>Friedlingstein</a:t>
            </a:r>
            <a:r>
              <a:rPr lang="en-GB" sz="1200" dirty="0">
                <a:latin typeface="Arial" panose="020B0604020202020204" pitchFamily="34" charset="0"/>
                <a:cs typeface="Arial" panose="020B0604020202020204" pitchFamily="34" charset="0"/>
              </a:rPr>
              <a:t> et al. 2025)</a:t>
            </a:r>
          </a:p>
        </p:txBody>
      </p:sp>
    </p:spTree>
    <p:extLst>
      <p:ext uri="{BB962C8B-B14F-4D97-AF65-F5344CB8AC3E}">
        <p14:creationId xmlns:p14="http://schemas.microsoft.com/office/powerpoint/2010/main" val="29648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graph showing the ocean sink&#10;&#10;Description automatically generated with medium confidence">
            <a:extLst>
              <a:ext uri="{FF2B5EF4-FFF2-40B4-BE49-F238E27FC236}">
                <a16:creationId xmlns:a16="http://schemas.microsoft.com/office/drawing/2014/main" id="{5051032C-496E-391E-3C42-66DC8AB74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6" y="1008707"/>
            <a:ext cx="4391072" cy="3216451"/>
          </a:xfrm>
          <a:prstGeom prst="rect">
            <a:avLst/>
          </a:prstGeom>
        </p:spPr>
      </p:pic>
      <p:sp>
        <p:nvSpPr>
          <p:cNvPr id="2" name="Title 1">
            <a:extLst>
              <a:ext uri="{FF2B5EF4-FFF2-40B4-BE49-F238E27FC236}">
                <a16:creationId xmlns:a16="http://schemas.microsoft.com/office/drawing/2014/main" id="{4C5A2FB6-F1AC-9D1C-AAB7-529F46518182}"/>
              </a:ext>
            </a:extLst>
          </p:cNvPr>
          <p:cNvSpPr>
            <a:spLocks noGrp="1"/>
          </p:cNvSpPr>
          <p:nvPr>
            <p:ph type="title"/>
          </p:nvPr>
        </p:nvSpPr>
        <p:spPr>
          <a:xfrm>
            <a:off x="772804" y="223927"/>
            <a:ext cx="7639675" cy="396602"/>
          </a:xfrm>
        </p:spPr>
        <p:txBody>
          <a:bodyPr>
            <a:noAutofit/>
          </a:bodyPr>
          <a:lstStyle/>
          <a:p>
            <a:r>
              <a:rPr lang="en-GB" sz="2800" dirty="0">
                <a:latin typeface="Arial" panose="020B0604020202020204" pitchFamily="34" charset="0"/>
                <a:cs typeface="Arial" panose="020B0604020202020204" pitchFamily="34" charset="0"/>
              </a:rPr>
              <a:t>Current ocean carbon sink estimates…</a:t>
            </a:r>
          </a:p>
        </p:txBody>
      </p:sp>
      <p:pic>
        <p:nvPicPr>
          <p:cNvPr id="2050" name="Picture 2" descr="Image">
            <a:extLst>
              <a:ext uri="{FF2B5EF4-FFF2-40B4-BE49-F238E27FC236}">
                <a16:creationId xmlns:a16="http://schemas.microsoft.com/office/drawing/2014/main" id="{606B21B1-2B53-CE26-0FC9-BD58D65D3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25"/>
            <a:ext cx="772805" cy="7728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13F7EFB-2CF4-2C06-6C65-91E165B6F58E}"/>
              </a:ext>
            </a:extLst>
          </p:cNvPr>
          <p:cNvSpPr/>
          <p:nvPr/>
        </p:nvSpPr>
        <p:spPr>
          <a:xfrm>
            <a:off x="4665908" y="3490723"/>
            <a:ext cx="4340931" cy="95761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Growing realisation, the uncertainties for the observation-based products maybe underestimated…</a:t>
            </a:r>
          </a:p>
        </p:txBody>
      </p:sp>
      <p:sp>
        <p:nvSpPr>
          <p:cNvPr id="13" name="TextBox 12">
            <a:extLst>
              <a:ext uri="{FF2B5EF4-FFF2-40B4-BE49-F238E27FC236}">
                <a16:creationId xmlns:a16="http://schemas.microsoft.com/office/drawing/2014/main" id="{AAE1422E-C693-0DF8-87FD-EE94DE576CA9}"/>
              </a:ext>
            </a:extLst>
          </p:cNvPr>
          <p:cNvSpPr txBox="1"/>
          <p:nvPr/>
        </p:nvSpPr>
        <p:spPr>
          <a:xfrm>
            <a:off x="4795556" y="1914305"/>
            <a:ext cx="3198311" cy="369332"/>
          </a:xfrm>
          <a:prstGeom prst="rect">
            <a:avLst/>
          </a:prstGeom>
          <a:noFill/>
          <a:ln>
            <a:solidFill>
              <a:schemeClr val="bg1">
                <a:lumMod val="50000"/>
              </a:schemeClr>
            </a:solidFill>
          </a:ln>
        </p:spPr>
        <p:txBody>
          <a:bodyPr wrap="none" rtlCol="0">
            <a:spAutoFit/>
          </a:bodyPr>
          <a:lstStyle/>
          <a:p>
            <a:r>
              <a:rPr lang="en-US" dirty="0"/>
              <a:t>Observation-based ensemble</a:t>
            </a:r>
          </a:p>
        </p:txBody>
      </p:sp>
      <p:sp>
        <p:nvSpPr>
          <p:cNvPr id="14" name="TextBox 13">
            <a:extLst>
              <a:ext uri="{FF2B5EF4-FFF2-40B4-BE49-F238E27FC236}">
                <a16:creationId xmlns:a16="http://schemas.microsoft.com/office/drawing/2014/main" id="{0FD4CD05-63DB-F26A-DA01-C7C189A87187}"/>
              </a:ext>
            </a:extLst>
          </p:cNvPr>
          <p:cNvSpPr txBox="1"/>
          <p:nvPr/>
        </p:nvSpPr>
        <p:spPr>
          <a:xfrm>
            <a:off x="4795556" y="2690303"/>
            <a:ext cx="1877437" cy="369332"/>
          </a:xfrm>
          <a:prstGeom prst="rect">
            <a:avLst/>
          </a:prstGeom>
          <a:noFill/>
          <a:ln>
            <a:solidFill>
              <a:schemeClr val="bg1">
                <a:lumMod val="50000"/>
              </a:schemeClr>
            </a:solidFill>
          </a:ln>
        </p:spPr>
        <p:txBody>
          <a:bodyPr wrap="none" rtlCol="0">
            <a:spAutoFit/>
          </a:bodyPr>
          <a:lstStyle/>
          <a:p>
            <a:r>
              <a:rPr lang="en-US" dirty="0"/>
              <a:t>Model ensemble</a:t>
            </a:r>
          </a:p>
        </p:txBody>
      </p:sp>
      <p:cxnSp>
        <p:nvCxnSpPr>
          <p:cNvPr id="16" name="Straight Arrow Connector 15">
            <a:extLst>
              <a:ext uri="{FF2B5EF4-FFF2-40B4-BE49-F238E27FC236}">
                <a16:creationId xmlns:a16="http://schemas.microsoft.com/office/drawing/2014/main" id="{31855B26-3577-5DBC-F341-4A1B306EA755}"/>
              </a:ext>
            </a:extLst>
          </p:cNvPr>
          <p:cNvCxnSpPr>
            <a:cxnSpLocks/>
          </p:cNvCxnSpPr>
          <p:nvPr/>
        </p:nvCxnSpPr>
        <p:spPr>
          <a:xfrm flipH="1">
            <a:off x="3833213" y="1966777"/>
            <a:ext cx="962342" cy="20866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F50194-41A1-9051-BDF7-182B2AD91ED6}"/>
              </a:ext>
            </a:extLst>
          </p:cNvPr>
          <p:cNvCxnSpPr>
            <a:cxnSpLocks/>
            <a:stCxn id="14" idx="1"/>
          </p:cNvCxnSpPr>
          <p:nvPr/>
        </p:nvCxnSpPr>
        <p:spPr>
          <a:xfrm flipH="1" flipV="1">
            <a:off x="3936013" y="2442472"/>
            <a:ext cx="859543" cy="43249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F5B1EB7-BF08-CE28-D829-2782EBB6DFF5}"/>
              </a:ext>
            </a:extLst>
          </p:cNvPr>
          <p:cNvSpPr/>
          <p:nvPr/>
        </p:nvSpPr>
        <p:spPr>
          <a:xfrm>
            <a:off x="4528762" y="3183844"/>
            <a:ext cx="4211283" cy="138815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 now revised to ~+/-0.7 Pg C yr</a:t>
            </a:r>
            <a:r>
              <a:rPr lang="en-US" baseline="30000" dirty="0"/>
              <a:t>-1 </a:t>
            </a:r>
            <a:r>
              <a:rPr lang="en-US" dirty="0"/>
              <a:t>(1 </a:t>
            </a:r>
            <a:r>
              <a:rPr lang="en-US" dirty="0" err="1"/>
              <a:t>s.d.</a:t>
            </a:r>
            <a:r>
              <a:rPr lang="en-US" dirty="0"/>
              <a:t>)</a:t>
            </a:r>
            <a:r>
              <a:rPr lang="en-US" baseline="30000" dirty="0"/>
              <a:t> </a:t>
            </a:r>
            <a:r>
              <a:rPr lang="en-US" dirty="0"/>
              <a:t>(comprehensive analysis identified a ~17% increase and its time and space varying)</a:t>
            </a:r>
          </a:p>
        </p:txBody>
      </p:sp>
      <p:sp>
        <p:nvSpPr>
          <p:cNvPr id="5" name="Rectangle 4">
            <a:extLst>
              <a:ext uri="{FF2B5EF4-FFF2-40B4-BE49-F238E27FC236}">
                <a16:creationId xmlns:a16="http://schemas.microsoft.com/office/drawing/2014/main" id="{5E9F5C24-3249-1D08-6707-48E7483B6FFB}"/>
              </a:ext>
            </a:extLst>
          </p:cNvPr>
          <p:cNvSpPr/>
          <p:nvPr/>
        </p:nvSpPr>
        <p:spPr>
          <a:xfrm>
            <a:off x="4665909" y="772805"/>
            <a:ext cx="4340931" cy="89597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Changing divergence between the observation-based and model ensembles?</a:t>
            </a:r>
          </a:p>
        </p:txBody>
      </p:sp>
      <p:sp>
        <p:nvSpPr>
          <p:cNvPr id="6" name="TextBox 5">
            <a:extLst>
              <a:ext uri="{FF2B5EF4-FFF2-40B4-BE49-F238E27FC236}">
                <a16:creationId xmlns:a16="http://schemas.microsoft.com/office/drawing/2014/main" id="{AC8CE162-4AD8-9ACA-46B1-1D20B998FCEA}"/>
              </a:ext>
            </a:extLst>
          </p:cNvPr>
          <p:cNvSpPr txBox="1"/>
          <p:nvPr/>
        </p:nvSpPr>
        <p:spPr>
          <a:xfrm>
            <a:off x="2239046" y="938442"/>
            <a:ext cx="5113020"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t>
            </a:r>
            <a:r>
              <a:rPr lang="en-GB" sz="1200" dirty="0" err="1">
                <a:latin typeface="Arial" panose="020B0604020202020204" pitchFamily="34" charset="0"/>
                <a:cs typeface="Arial" panose="020B0604020202020204" pitchFamily="34" charset="0"/>
              </a:rPr>
              <a:t>Friedlingstein</a:t>
            </a:r>
            <a:r>
              <a:rPr lang="en-GB" sz="1200" dirty="0">
                <a:latin typeface="Arial" panose="020B0604020202020204" pitchFamily="34" charset="0"/>
                <a:cs typeface="Arial" panose="020B0604020202020204" pitchFamily="34" charset="0"/>
              </a:rPr>
              <a:t> et al. 2025)</a:t>
            </a:r>
          </a:p>
        </p:txBody>
      </p:sp>
    </p:spTree>
    <p:extLst>
      <p:ext uri="{BB962C8B-B14F-4D97-AF65-F5344CB8AC3E}">
        <p14:creationId xmlns:p14="http://schemas.microsoft.com/office/powerpoint/2010/main" val="265880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graph showing the ocean sink&#10;&#10;Description automatically generated with medium confidence">
            <a:extLst>
              <a:ext uri="{FF2B5EF4-FFF2-40B4-BE49-F238E27FC236}">
                <a16:creationId xmlns:a16="http://schemas.microsoft.com/office/drawing/2014/main" id="{5051032C-496E-391E-3C42-66DC8AB74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6" y="1008707"/>
            <a:ext cx="4391072" cy="3216451"/>
          </a:xfrm>
          <a:prstGeom prst="rect">
            <a:avLst/>
          </a:prstGeom>
        </p:spPr>
      </p:pic>
      <p:sp>
        <p:nvSpPr>
          <p:cNvPr id="2" name="Title 1">
            <a:extLst>
              <a:ext uri="{FF2B5EF4-FFF2-40B4-BE49-F238E27FC236}">
                <a16:creationId xmlns:a16="http://schemas.microsoft.com/office/drawing/2014/main" id="{4C5A2FB6-F1AC-9D1C-AAB7-529F46518182}"/>
              </a:ext>
            </a:extLst>
          </p:cNvPr>
          <p:cNvSpPr>
            <a:spLocks noGrp="1"/>
          </p:cNvSpPr>
          <p:nvPr>
            <p:ph type="title"/>
          </p:nvPr>
        </p:nvSpPr>
        <p:spPr>
          <a:xfrm>
            <a:off x="772804" y="223927"/>
            <a:ext cx="7639675" cy="396602"/>
          </a:xfrm>
        </p:spPr>
        <p:txBody>
          <a:bodyPr>
            <a:noAutofit/>
          </a:bodyPr>
          <a:lstStyle/>
          <a:p>
            <a:r>
              <a:rPr lang="en-GB" sz="2800" dirty="0">
                <a:latin typeface="Arial" panose="020B0604020202020204" pitchFamily="34" charset="0"/>
                <a:cs typeface="Arial" panose="020B0604020202020204" pitchFamily="34" charset="0"/>
              </a:rPr>
              <a:t>Current ocean carbon sink estimates…</a:t>
            </a:r>
          </a:p>
        </p:txBody>
      </p:sp>
      <p:pic>
        <p:nvPicPr>
          <p:cNvPr id="2050" name="Picture 2" descr="Image">
            <a:extLst>
              <a:ext uri="{FF2B5EF4-FFF2-40B4-BE49-F238E27FC236}">
                <a16:creationId xmlns:a16="http://schemas.microsoft.com/office/drawing/2014/main" id="{606B21B1-2B53-CE26-0FC9-BD58D65D3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25"/>
            <a:ext cx="772805" cy="77280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205D438-A82D-ABE2-2BDC-2AE6EA4D748E}"/>
              </a:ext>
            </a:extLst>
          </p:cNvPr>
          <p:cNvCxnSpPr>
            <a:cxnSpLocks/>
          </p:cNvCxnSpPr>
          <p:nvPr/>
        </p:nvCxnSpPr>
        <p:spPr>
          <a:xfrm>
            <a:off x="4380589" y="2186536"/>
            <a:ext cx="0" cy="248492"/>
          </a:xfrm>
          <a:prstGeom prst="straightConnector1">
            <a:avLst/>
          </a:prstGeom>
          <a:ln w="254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6E470732-4A19-52EB-E1BA-89C0C22BA984}"/>
              </a:ext>
            </a:extLst>
          </p:cNvPr>
          <p:cNvSpPr/>
          <p:nvPr/>
        </p:nvSpPr>
        <p:spPr>
          <a:xfrm>
            <a:off x="4665909" y="772805"/>
            <a:ext cx="4340931" cy="89597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Changing divergence between the observation-based and model ensembles?</a:t>
            </a:r>
          </a:p>
        </p:txBody>
      </p:sp>
      <p:sp>
        <p:nvSpPr>
          <p:cNvPr id="8" name="Rectangle 7">
            <a:extLst>
              <a:ext uri="{FF2B5EF4-FFF2-40B4-BE49-F238E27FC236}">
                <a16:creationId xmlns:a16="http://schemas.microsoft.com/office/drawing/2014/main" id="{313F7EFB-2CF4-2C06-6C65-91E165B6F58E}"/>
              </a:ext>
            </a:extLst>
          </p:cNvPr>
          <p:cNvSpPr/>
          <p:nvPr/>
        </p:nvSpPr>
        <p:spPr>
          <a:xfrm>
            <a:off x="4665908" y="3490723"/>
            <a:ext cx="4340931" cy="95761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Growing realisation, the uncertainties for the observation-based products maybe underestimated…</a:t>
            </a:r>
          </a:p>
        </p:txBody>
      </p:sp>
      <p:sp>
        <p:nvSpPr>
          <p:cNvPr id="13" name="TextBox 12">
            <a:extLst>
              <a:ext uri="{FF2B5EF4-FFF2-40B4-BE49-F238E27FC236}">
                <a16:creationId xmlns:a16="http://schemas.microsoft.com/office/drawing/2014/main" id="{AAE1422E-C693-0DF8-87FD-EE94DE576CA9}"/>
              </a:ext>
            </a:extLst>
          </p:cNvPr>
          <p:cNvSpPr txBox="1"/>
          <p:nvPr/>
        </p:nvSpPr>
        <p:spPr>
          <a:xfrm>
            <a:off x="4795556" y="1914305"/>
            <a:ext cx="3198311" cy="369332"/>
          </a:xfrm>
          <a:prstGeom prst="rect">
            <a:avLst/>
          </a:prstGeom>
          <a:noFill/>
          <a:ln>
            <a:solidFill>
              <a:schemeClr val="bg1">
                <a:lumMod val="50000"/>
              </a:schemeClr>
            </a:solidFill>
          </a:ln>
        </p:spPr>
        <p:txBody>
          <a:bodyPr wrap="none" rtlCol="0">
            <a:spAutoFit/>
          </a:bodyPr>
          <a:lstStyle/>
          <a:p>
            <a:r>
              <a:rPr lang="en-US" dirty="0"/>
              <a:t>Observation-based ensemble</a:t>
            </a:r>
          </a:p>
        </p:txBody>
      </p:sp>
      <p:sp>
        <p:nvSpPr>
          <p:cNvPr id="14" name="TextBox 13">
            <a:extLst>
              <a:ext uri="{FF2B5EF4-FFF2-40B4-BE49-F238E27FC236}">
                <a16:creationId xmlns:a16="http://schemas.microsoft.com/office/drawing/2014/main" id="{0FD4CD05-63DB-F26A-DA01-C7C189A87187}"/>
              </a:ext>
            </a:extLst>
          </p:cNvPr>
          <p:cNvSpPr txBox="1"/>
          <p:nvPr/>
        </p:nvSpPr>
        <p:spPr>
          <a:xfrm>
            <a:off x="4795556" y="2690303"/>
            <a:ext cx="1877437" cy="369332"/>
          </a:xfrm>
          <a:prstGeom prst="rect">
            <a:avLst/>
          </a:prstGeom>
          <a:noFill/>
          <a:ln>
            <a:solidFill>
              <a:schemeClr val="bg1">
                <a:lumMod val="50000"/>
              </a:schemeClr>
            </a:solidFill>
          </a:ln>
        </p:spPr>
        <p:txBody>
          <a:bodyPr wrap="none" rtlCol="0">
            <a:spAutoFit/>
          </a:bodyPr>
          <a:lstStyle/>
          <a:p>
            <a:r>
              <a:rPr lang="en-US" dirty="0"/>
              <a:t>Model ensemble</a:t>
            </a:r>
          </a:p>
        </p:txBody>
      </p:sp>
      <p:cxnSp>
        <p:nvCxnSpPr>
          <p:cNvPr id="16" name="Straight Arrow Connector 15">
            <a:extLst>
              <a:ext uri="{FF2B5EF4-FFF2-40B4-BE49-F238E27FC236}">
                <a16:creationId xmlns:a16="http://schemas.microsoft.com/office/drawing/2014/main" id="{31855B26-3577-5DBC-F341-4A1B306EA755}"/>
              </a:ext>
            </a:extLst>
          </p:cNvPr>
          <p:cNvCxnSpPr>
            <a:cxnSpLocks/>
          </p:cNvCxnSpPr>
          <p:nvPr/>
        </p:nvCxnSpPr>
        <p:spPr>
          <a:xfrm flipH="1">
            <a:off x="3833213" y="1966777"/>
            <a:ext cx="962342" cy="20866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F50194-41A1-9051-BDF7-182B2AD91ED6}"/>
              </a:ext>
            </a:extLst>
          </p:cNvPr>
          <p:cNvCxnSpPr>
            <a:cxnSpLocks/>
            <a:stCxn id="14" idx="1"/>
          </p:cNvCxnSpPr>
          <p:nvPr/>
        </p:nvCxnSpPr>
        <p:spPr>
          <a:xfrm flipH="1" flipV="1">
            <a:off x="3936013" y="2442472"/>
            <a:ext cx="859543" cy="43249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D541BC-0B00-35EE-FEF5-91B323A11378}"/>
              </a:ext>
            </a:extLst>
          </p:cNvPr>
          <p:cNvCxnSpPr>
            <a:cxnSpLocks/>
          </p:cNvCxnSpPr>
          <p:nvPr/>
        </p:nvCxnSpPr>
        <p:spPr>
          <a:xfrm flipV="1">
            <a:off x="4053839" y="2177485"/>
            <a:ext cx="326750" cy="39331"/>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6BBEDC-DFF0-5292-5C16-AC948B6F11D9}"/>
              </a:ext>
            </a:extLst>
          </p:cNvPr>
          <p:cNvCxnSpPr>
            <a:cxnSpLocks/>
          </p:cNvCxnSpPr>
          <p:nvPr/>
        </p:nvCxnSpPr>
        <p:spPr>
          <a:xfrm>
            <a:off x="4053839" y="2310782"/>
            <a:ext cx="326750" cy="124246"/>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BE0BEAE4-87BC-C51F-61DC-9B7CE26A1881}"/>
              </a:ext>
            </a:extLst>
          </p:cNvPr>
          <p:cNvSpPr/>
          <p:nvPr/>
        </p:nvSpPr>
        <p:spPr>
          <a:xfrm>
            <a:off x="3833213" y="1871189"/>
            <a:ext cx="738787" cy="81911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9E7CC3-32A7-5E3A-E271-9802CC8715AD}"/>
              </a:ext>
            </a:extLst>
          </p:cNvPr>
          <p:cNvSpPr/>
          <p:nvPr/>
        </p:nvSpPr>
        <p:spPr>
          <a:xfrm>
            <a:off x="5061255" y="1367717"/>
            <a:ext cx="3945584" cy="9767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 but the divergence has reduced.. but is the ‘improvement’ real? </a:t>
            </a:r>
            <a:endParaRPr lang="en-US" baseline="30000" dirty="0"/>
          </a:p>
        </p:txBody>
      </p:sp>
      <p:sp>
        <p:nvSpPr>
          <p:cNvPr id="10" name="TextBox 9">
            <a:extLst>
              <a:ext uri="{FF2B5EF4-FFF2-40B4-BE49-F238E27FC236}">
                <a16:creationId xmlns:a16="http://schemas.microsoft.com/office/drawing/2014/main" id="{423E7F7E-33F3-8DA6-DDD4-5EB77D4C4274}"/>
              </a:ext>
            </a:extLst>
          </p:cNvPr>
          <p:cNvSpPr txBox="1"/>
          <p:nvPr/>
        </p:nvSpPr>
        <p:spPr>
          <a:xfrm>
            <a:off x="2239046" y="938442"/>
            <a:ext cx="5113020"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t>
            </a:r>
            <a:r>
              <a:rPr lang="en-GB" sz="1200" dirty="0" err="1">
                <a:latin typeface="Arial" panose="020B0604020202020204" pitchFamily="34" charset="0"/>
                <a:cs typeface="Arial" panose="020B0604020202020204" pitchFamily="34" charset="0"/>
              </a:rPr>
              <a:t>Friedlingstein</a:t>
            </a:r>
            <a:r>
              <a:rPr lang="en-GB" sz="1200" dirty="0">
                <a:latin typeface="Arial" panose="020B0604020202020204" pitchFamily="34" charset="0"/>
                <a:cs typeface="Arial" panose="020B0604020202020204" pitchFamily="34" charset="0"/>
              </a:rPr>
              <a:t> et al. 2025)</a:t>
            </a:r>
          </a:p>
        </p:txBody>
      </p:sp>
    </p:spTree>
    <p:extLst>
      <p:ext uri="{BB962C8B-B14F-4D97-AF65-F5344CB8AC3E}">
        <p14:creationId xmlns:p14="http://schemas.microsoft.com/office/powerpoint/2010/main" val="23614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0384" y="7193"/>
            <a:ext cx="8350564" cy="856059"/>
          </a:xfrm>
        </p:spPr>
        <p:txBody>
          <a:bodyPr vert="horz" lIns="91438" tIns="45719" rIns="91438" bIns="45719" rtlCol="0" anchor="ctr">
            <a:normAutofit/>
          </a:bodyPr>
          <a:lstStyle/>
          <a:p>
            <a:r>
              <a:rPr lang="en-US" dirty="0">
                <a:latin typeface="Arial" charset="0"/>
                <a:ea typeface="ＭＳ Ｐゴシック" charset="0"/>
                <a:cs typeface="ＭＳ Ｐゴシック" charset="0"/>
              </a:rPr>
              <a:t>Exchange across the air-sea interface</a:t>
            </a:r>
          </a:p>
        </p:txBody>
      </p:sp>
      <p:pic>
        <p:nvPicPr>
          <p:cNvPr id="5" name="Picture 4" descr="thin-thilm-model.png"/>
          <p:cNvPicPr>
            <a:picLocks noChangeAspect="1"/>
          </p:cNvPicPr>
          <p:nvPr/>
        </p:nvPicPr>
        <p:blipFill rotWithShape="1">
          <a:blip r:embed="rId3">
            <a:extLst>
              <a:ext uri="{28A0092B-C50C-407E-A947-70E740481C1C}">
                <a14:useLocalDpi xmlns:a14="http://schemas.microsoft.com/office/drawing/2010/main" val="0"/>
              </a:ext>
            </a:extLst>
          </a:blip>
          <a:srcRect r="46115"/>
          <a:stretch/>
        </p:blipFill>
        <p:spPr>
          <a:xfrm>
            <a:off x="828675" y="623888"/>
            <a:ext cx="4029075" cy="4219575"/>
          </a:xfrm>
          <a:prstGeom prst="rect">
            <a:avLst/>
          </a:prstGeom>
        </p:spPr>
      </p:pic>
      <p:sp>
        <p:nvSpPr>
          <p:cNvPr id="6" name="TextBox 5"/>
          <p:cNvSpPr txBox="1"/>
          <p:nvPr/>
        </p:nvSpPr>
        <p:spPr>
          <a:xfrm>
            <a:off x="916782" y="4818876"/>
            <a:ext cx="6545382" cy="369332"/>
          </a:xfrm>
          <a:prstGeom prst="rect">
            <a:avLst/>
          </a:prstGeom>
          <a:noFill/>
        </p:spPr>
        <p:txBody>
          <a:bodyPr wrap="none" rtlCol="0">
            <a:spAutoFit/>
          </a:bodyPr>
          <a:lstStyle/>
          <a:p>
            <a:r>
              <a:rPr lang="en-US" dirty="0"/>
              <a:t>Source: Transfer across the air-sea surface, (2013)</a:t>
            </a:r>
            <a:r>
              <a:rPr lang="en-US" i="1" dirty="0"/>
              <a:t>, Springer</a:t>
            </a:r>
            <a:r>
              <a:rPr lang="en-US" dirty="0"/>
              <a:t>. </a:t>
            </a:r>
          </a:p>
        </p:txBody>
      </p:sp>
    </p:spTree>
    <p:extLst>
      <p:ext uri="{BB962C8B-B14F-4D97-AF65-F5344CB8AC3E}">
        <p14:creationId xmlns:p14="http://schemas.microsoft.com/office/powerpoint/2010/main" val="1419306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0.9|15.9|1.2|6.3|11.7|15.1|5.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id="{1000AD31-2348-3745-89E9-FBDDBC8F54FC}" vid="{F0005C1C-EFFD-E348-9ED2-1B794CCC55C2}"/>
    </a:ext>
  </a:extLst>
</a:theme>
</file>

<file path=ppt/theme/theme2.xml><?xml version="1.0" encoding="utf-8"?>
<a:theme xmlns:a="http://schemas.openxmlformats.org/drawingml/2006/main" name="1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ustom 1">
      <a:majorFont>
        <a:latin typeface="Outfi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ceanICU">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ustom 6">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7" ma:contentTypeDescription="Create a new document." ma:contentTypeScope="" ma:versionID="1f72eb2a40284821dcf313b61316b216">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172625b91df44b366c0f07ffcd48531a"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andTime xmlns="997cdd1e-e429-4b09-99d2-d895aefd500f" xsi:nil="true"/>
    <TaxCatchAll xmlns="a3ce718d-f813-4adc-8824-5d044fc7674a" xsi:nil="true"/>
    <lcf76f155ced4ddcb4097134ff3c332f xmlns="997cdd1e-e429-4b09-99d2-d895aefd500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057938-1A95-4C7F-A544-15BBFDBD70E9}">
  <ds:schemaRefs>
    <ds:schemaRef ds:uri="997cdd1e-e429-4b09-99d2-d895aefd500f"/>
    <ds:schemaRef ds:uri="a3ce718d-f813-4adc-8824-5d044fc76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3.xml><?xml version="1.0" encoding="utf-8"?>
<ds:datastoreItem xmlns:ds="http://schemas.openxmlformats.org/officeDocument/2006/customXml" ds:itemID="{FBC9CA35-1137-4CBC-A719-3D7C0CE685E2}">
  <ds:schemaRefs>
    <ds:schemaRef ds:uri="997cdd1e-e429-4b09-99d2-d895aefd500f"/>
    <ds:schemaRef ds:uri="a3ce718d-f813-4adc-8824-5d044fc767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University-of-Exeter_Powerpoint-template</Template>
  <TotalTime>1533</TotalTime>
  <Words>3480</Words>
  <Application>Microsoft Macintosh PowerPoint</Application>
  <PresentationFormat>On-screen Show (16:9)</PresentationFormat>
  <Paragraphs>230</Paragraphs>
  <Slides>29</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Outfit</vt:lpstr>
      <vt:lpstr>Avenir</vt:lpstr>
      <vt:lpstr>Poplar Std</vt:lpstr>
      <vt:lpstr>Calibri</vt:lpstr>
      <vt:lpstr>Corbel</vt:lpstr>
      <vt:lpstr>Lucida Sans</vt:lpstr>
      <vt:lpstr>Palatino Linotype</vt:lpstr>
      <vt:lpstr>Arial</vt:lpstr>
      <vt:lpstr>Aptos</vt:lpstr>
      <vt:lpstr>squeaky chalk sound</vt:lpstr>
      <vt:lpstr>Custom Design</vt:lpstr>
      <vt:lpstr>1_Office Theme</vt:lpstr>
      <vt:lpstr>OceanICU</vt:lpstr>
      <vt:lpstr>New evidence of the importance of sea surface temperature measurements for constraining global carbon budgets  (need for in situ skin measurements increases, and how the carbon community needs your help)</vt:lpstr>
      <vt:lpstr>PowerPoint Presentation</vt:lpstr>
      <vt:lpstr>The importance of the oceans</vt:lpstr>
      <vt:lpstr>Importance of the ocean</vt:lpstr>
      <vt:lpstr>Global Carbon Budget – advising global policy</vt:lpstr>
      <vt:lpstr>Current ocean carbon sink estimates…</vt:lpstr>
      <vt:lpstr>Current ocean carbon sink estimates…</vt:lpstr>
      <vt:lpstr>Current ocean carbon sink estimates…</vt:lpstr>
      <vt:lpstr>Exchange across the air-sea interface</vt:lpstr>
      <vt:lpstr>Exchange across the air-sea interface</vt:lpstr>
      <vt:lpstr>Competing near-surface temperature controls </vt:lpstr>
      <vt:lpstr>The evidence continues to grow supporting the impacts of near surface temperature gradients…</vt:lpstr>
      <vt:lpstr>In situ evidence supporting near surface temperature gradients</vt:lpstr>
      <vt:lpstr>In situ evidence supporting near surface temperature gradients</vt:lpstr>
      <vt:lpstr>In situ evidence supporting near surface temperature gradients</vt:lpstr>
      <vt:lpstr>PowerPoint Presentation</vt:lpstr>
      <vt:lpstr>PowerPoint Presentation</vt:lpstr>
      <vt:lpstr>PowerPoint Presentation</vt:lpstr>
      <vt:lpstr>PowerPoint Presentation</vt:lpstr>
      <vt:lpstr>Current ocean carbon sink estimates…</vt:lpstr>
      <vt:lpstr>Outcomes and conclusions</vt:lpstr>
      <vt:lpstr>Outcomes and conclusions</vt:lpstr>
      <vt:lpstr>Outcomes and conclusions</vt:lpstr>
      <vt:lpstr>Outcomes and conclusions</vt:lpstr>
      <vt:lpstr>Outcomes and conclusions</vt:lpstr>
      <vt:lpstr>Outcomes and conclusions</vt:lpstr>
      <vt:lpstr>PowerPoint Presentation</vt:lpstr>
      <vt:lpstr>PowerPoint Presentation</vt:lpstr>
      <vt:lpstr>Which climate record should we 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Ford, Daniel</dc:creator>
  <cp:lastModifiedBy>Shutler, Jamie</cp:lastModifiedBy>
  <cp:revision>245</cp:revision>
  <dcterms:created xsi:type="dcterms:W3CDTF">2024-02-28T20:00:28Z</dcterms:created>
  <dcterms:modified xsi:type="dcterms:W3CDTF">2025-04-03T13:26:43Z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0x010100305445A33AFAEC419A41B44D69E6129F</vt:lpwstr>
  </property>
  <property fmtid="{D5CDD505-2E9C-101B-9397-08002B2CF9AE}" pid="7" name="MediaServiceImageTags">
    <vt:lpwstr/>
  </property>
</Properties>
</file>