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81" r:id="rId3"/>
    <p:sldId id="282" r:id="rId4"/>
    <p:sldId id="290" r:id="rId5"/>
    <p:sldId id="287" r:id="rId6"/>
    <p:sldId id="305" r:id="rId7"/>
    <p:sldId id="296" r:id="rId8"/>
    <p:sldId id="303" r:id="rId9"/>
    <p:sldId id="306" r:id="rId10"/>
    <p:sldId id="301" r:id="rId11"/>
    <p:sldId id="304" r:id="rId12"/>
    <p:sldId id="276" r:id="rId13"/>
    <p:sldId id="295" r:id="rId14"/>
    <p:sldId id="302" r:id="rId1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C2209-ADF9-4D73-A63A-7F1AB5667FDD}" v="5" dt="2025-04-02T02:11:12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8" autoAdjust="0"/>
    <p:restoredTop sz="93837" autoAdjust="0"/>
  </p:normalViewPr>
  <p:slideViewPr>
    <p:cSldViewPr snapToGrid="0" snapToObjects="1">
      <p:cViewPr varScale="1">
        <p:scale>
          <a:sx n="98" d="100"/>
          <a:sy n="98" d="100"/>
        </p:scale>
        <p:origin x="114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99D70-CD91-402C-8890-B4A1DB19403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DAA0-F6B6-49AC-979A-A75F18BBC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39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3AE58C-9EE7-494A-9B2D-A9D554362717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6A55105-4539-4C62-BD5C-6795A0EA3E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2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99277-A7F0-9447-B30C-DF7265433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7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99277-A7F0-9447-B30C-DF7265433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B78A-9900-4E03-A453-90ACA2FB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919E0-1CA8-4B24-947D-C7B7D6D6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99277-A7F0-9447-B30C-DF7265433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4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99277-A7F0-9447-B30C-DF7265433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99277-A7F0-9447-B30C-DF7265433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7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99277-A7F0-9447-B30C-DF7265433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99277-A7F0-9447-B30C-DF7265433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8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99277-A7F0-9447-B30C-DF7265433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99277-A7F0-9447-B30C-DF7265433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8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99277-A7F0-9447-B30C-DF7265433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99277-A7F0-9447-B30C-DF7265433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prstGeom prst="rect">
            <a:avLst/>
          </a:prstGeom>
          <a:blipFill dpi="0" rotWithShape="1">
            <a:blip r:embed="rId13">
              <a:alphaModFix amt="30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D46B5-800B-1114-7671-9DF810B01A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" y="5990253"/>
            <a:ext cx="1947333" cy="844028"/>
          </a:xfrm>
          <a:prstGeom prst="rect">
            <a:avLst/>
          </a:prstGeom>
        </p:spPr>
      </p:pic>
      <p:pic>
        <p:nvPicPr>
          <p:cNvPr id="4" name="Picture 107" descr="nasa_logo.jpg">
            <a:extLst>
              <a:ext uri="{FF2B5EF4-FFF2-40B4-BE49-F238E27FC236}">
                <a16:creationId xmlns:a16="http://schemas.microsoft.com/office/drawing/2014/main" id="{A833A610-C767-F782-B650-D86B1B47841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278" y="6103196"/>
            <a:ext cx="747722" cy="6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9CAEA3-A5F5-E69B-FE40-E36E625F9112}"/>
              </a:ext>
            </a:extLst>
          </p:cNvPr>
          <p:cNvSpPr txBox="1"/>
          <p:nvPr userDrawn="1"/>
        </p:nvSpPr>
        <p:spPr>
          <a:xfrm>
            <a:off x="3039083" y="6308727"/>
            <a:ext cx="611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FRM4SST: ISFRN Workshop 2025</a:t>
            </a:r>
          </a:p>
        </p:txBody>
      </p:sp>
    </p:spTree>
    <p:extLst>
      <p:ext uri="{BB962C8B-B14F-4D97-AF65-F5344CB8AC3E}">
        <p14:creationId xmlns:p14="http://schemas.microsoft.com/office/powerpoint/2010/main" val="146815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minnett@earth.miami.edu" TargetMode="External"/><Relationship Id="rId2" Type="http://schemas.openxmlformats.org/officeDocument/2006/relationships/hyperlink" Target="mailto:pminnett@rsmas.miami,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4B6D8A-E7A1-721B-7021-07E4889A0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629748"/>
          </a:xfrm>
        </p:spPr>
        <p:txBody>
          <a:bodyPr>
            <a:noAutofit/>
          </a:bodyPr>
          <a:lstStyle/>
          <a:p>
            <a:pPr marL="914400" algn="l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Update on deployments of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M-AERIs (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Marine-Atmospheric Emitted Radiance Interferometers)</a:t>
            </a:r>
            <a:endParaRPr lang="en-US" sz="9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B4BF327-4AF9-F960-D70C-11076A17B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150" y="3127687"/>
            <a:ext cx="9029700" cy="2825978"/>
          </a:xfrm>
        </p:spPr>
        <p:txBody>
          <a:bodyPr>
            <a:normAutofit/>
          </a:bodyPr>
          <a:lstStyle/>
          <a:p>
            <a:r>
              <a:rPr lang="en-US" sz="2400" b="0" i="0" u="none" strike="noStrike" baseline="0" dirty="0">
                <a:solidFill>
                  <a:schemeClr val="tx1"/>
                </a:solidFill>
              </a:rPr>
              <a:t>Peter J Minnett, Miguel Angel Izaguirre,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b="0" i="0" u="none" strike="noStrike" baseline="0" dirty="0">
                <a:solidFill>
                  <a:schemeClr val="tx1"/>
                </a:solidFill>
              </a:rPr>
              <a:t>Goshka Szczodrak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b="0" i="0" u="none" strike="noStrike" baseline="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Dept. Ocean Sciences, Rosenstiel School of Marine, Atmospheric, and Earth Science, University of Miami, Miami, USA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  <a:hlinkClick r:id="rId2"/>
              </a:rPr>
              <a:t>pminnett@rsmas.miami,edu</a:t>
            </a:r>
            <a:r>
              <a:rPr lang="en-US" sz="2000" dirty="0">
                <a:solidFill>
                  <a:schemeClr val="tx1"/>
                </a:solidFill>
              </a:rPr>
              <a:t>    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pminnett@earth.miami.edu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AFAE-EEB9-EE15-5D99-C95BC32F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3352-79A8-C43D-7A22-FB254B48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Deployment on </a:t>
            </a:r>
            <a:r>
              <a:rPr lang="en-US" i="1" dirty="0"/>
              <a:t>Celebrity Equinox </a:t>
            </a:r>
            <a:r>
              <a:rPr lang="en-US" dirty="0"/>
              <a:t>to continue: Mediterranean, S. Atlantic, Mediterranean....</a:t>
            </a:r>
          </a:p>
          <a:p>
            <a:r>
              <a:rPr lang="en-US" dirty="0"/>
              <a:t>Second ship being sought – NOAA S </a:t>
            </a:r>
            <a:r>
              <a:rPr lang="en-US" i="1" dirty="0"/>
              <a:t>Ronald H. Brown </a:t>
            </a:r>
            <a:r>
              <a:rPr lang="en-US" dirty="0"/>
              <a:t>or another RCG cruise liner.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M-AERI being refurbished for at-sea deployment.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M-AERI will be cannibalized for parts.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6B84-B7A6-209C-18B8-BBAC06C8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61AA9-24AF-8DC2-9D46-9E5EB86D4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91" y="2047674"/>
            <a:ext cx="10972800" cy="3565186"/>
          </a:xfrm>
        </p:spPr>
        <p:txBody>
          <a:bodyPr/>
          <a:lstStyle/>
          <a:p>
            <a:r>
              <a:rPr lang="en-US" dirty="0"/>
              <a:t>Currently funded by NASA for MODIS and VIIRS SST</a:t>
            </a:r>
            <a:r>
              <a:rPr lang="en-US" baseline="-25000" dirty="0"/>
              <a:t>skin</a:t>
            </a:r>
            <a:r>
              <a:rPr lang="en-US" dirty="0"/>
              <a:t> algorithm and accuracy assessment grants.</a:t>
            </a:r>
          </a:p>
          <a:p>
            <a:r>
              <a:rPr lang="en-US" dirty="0"/>
              <a:t>MODISs on </a:t>
            </a:r>
            <a:r>
              <a:rPr lang="en-US" i="1" dirty="0"/>
              <a:t>Terra</a:t>
            </a:r>
            <a:r>
              <a:rPr lang="en-US" dirty="0"/>
              <a:t> and </a:t>
            </a:r>
            <a:r>
              <a:rPr lang="en-US" i="1" dirty="0"/>
              <a:t>Aqua</a:t>
            </a:r>
            <a:r>
              <a:rPr lang="en-US" dirty="0"/>
              <a:t> will decommissioned in the next couple of years. Our grant runs to September 2026.</a:t>
            </a:r>
          </a:p>
          <a:p>
            <a:r>
              <a:rPr lang="en-US" dirty="0"/>
              <a:t>Our VIIRS grant is in a No-Cost Extension until February 2026. Not clear what will happen after that… </a:t>
            </a:r>
          </a:p>
        </p:txBody>
      </p:sp>
    </p:spTree>
    <p:extLst>
      <p:ext uri="{BB962C8B-B14F-4D97-AF65-F5344CB8AC3E}">
        <p14:creationId xmlns:p14="http://schemas.microsoft.com/office/powerpoint/2010/main" val="76574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25F2-06D8-1E3E-7453-7A32DB01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D3B87-6BF4-734B-DB84-979D98C8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52652"/>
            <a:ext cx="10972800" cy="3381374"/>
          </a:xfrm>
        </p:spPr>
        <p:txBody>
          <a:bodyPr>
            <a:normAutofit/>
          </a:bodyPr>
          <a:lstStyle/>
          <a:p>
            <a:r>
              <a:rPr lang="en-US" dirty="0"/>
              <a:t>M-AERI cruise operations have resumed following the limitations imposed by the COVID-19 pandemic, but at a reduced scope.</a:t>
            </a:r>
          </a:p>
          <a:p>
            <a:r>
              <a:rPr lang="en-US" dirty="0"/>
              <a:t>SST</a:t>
            </a:r>
            <a:r>
              <a:rPr lang="en-US" baseline="-25000" dirty="0"/>
              <a:t>skin</a:t>
            </a:r>
            <a:r>
              <a:rPr lang="en-US" dirty="0"/>
              <a:t> datasets continue to be available for Ships4SST archive.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0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CDD2-6599-29F6-EDBF-CB54D825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92CE-13D2-5721-26F1-F0D5417ED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3885"/>
            <a:ext cx="10972800" cy="3196086"/>
          </a:xfrm>
        </p:spPr>
        <p:txBody>
          <a:bodyPr/>
          <a:lstStyle/>
          <a:p>
            <a:r>
              <a:rPr lang="en-US" dirty="0"/>
              <a:t>Funding from NASA.</a:t>
            </a:r>
          </a:p>
          <a:p>
            <a:r>
              <a:rPr lang="en-US" dirty="0"/>
              <a:t>Support from Royal Caribbean Group.</a:t>
            </a:r>
          </a:p>
          <a:p>
            <a:r>
              <a:rPr lang="en-US" dirty="0"/>
              <a:t>Support from WHOI and R/V </a:t>
            </a:r>
            <a:r>
              <a:rPr lang="en-US" i="1" dirty="0"/>
              <a:t>Neil Armstrong.</a:t>
            </a:r>
          </a:p>
        </p:txBody>
      </p:sp>
    </p:spTree>
    <p:extLst>
      <p:ext uri="{BB962C8B-B14F-4D97-AF65-F5344CB8AC3E}">
        <p14:creationId xmlns:p14="http://schemas.microsoft.com/office/powerpoint/2010/main" val="256636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9F28-A32A-8E4D-1087-2C358268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4EF6C-DB44-0724-C2EE-8AA6CCD8F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1510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48D7-8364-4A62-571F-F54FBDAC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250"/>
            <a:ext cx="12192000" cy="1417638"/>
          </a:xfrm>
        </p:spPr>
        <p:txBody>
          <a:bodyPr/>
          <a:lstStyle/>
          <a:p>
            <a:r>
              <a:rPr lang="en-US" dirty="0"/>
              <a:t>M-AERI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A105-11B9-F792-B683-EF1AEDFC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8593"/>
            <a:ext cx="10972800" cy="3889181"/>
          </a:xfrm>
        </p:spPr>
        <p:txBody>
          <a:bodyPr>
            <a:normAutofit fontScale="70000" lnSpcReduction="20000"/>
          </a:bodyPr>
          <a:lstStyle/>
          <a:p>
            <a:pPr marL="174625" indent="-174625"/>
            <a:r>
              <a:rPr lang="en-US" sz="3200" dirty="0"/>
              <a:t>The Marine-Atmospheric Emitted Radiance Interferometer (M-AERI) is an accurate, self-calibrating, Fourier transform IR spectroradiometer that measures emission spectra from the sea and atmosphere.</a:t>
            </a:r>
          </a:p>
          <a:p>
            <a:pPr marL="174625" indent="-174625"/>
            <a:r>
              <a:rPr lang="en-US" sz="3200" dirty="0"/>
              <a:t>At sea calibration by two internal blackbody cavities with thermometers with SI-traceable calibration. </a:t>
            </a:r>
          </a:p>
          <a:p>
            <a:pPr marL="174625" indent="-174625"/>
            <a:r>
              <a:rPr lang="en-US" sz="3200" dirty="0"/>
              <a:t>Calibration sequence before and after each cycle of measurements. </a:t>
            </a:r>
          </a:p>
          <a:p>
            <a:pPr marL="174625" indent="-174625"/>
            <a:r>
              <a:rPr lang="en-US" sz="3200" dirty="0"/>
              <a:t>Calibration before and after deployments using NIST-designed water-bath blackbody calibration target at RSMAS. Uses SI-traceable thermometers at </a:t>
            </a:r>
            <a:r>
              <a:rPr lang="en-US" sz="3200" dirty="0" err="1"/>
              <a:t>mK</a:t>
            </a:r>
            <a:r>
              <a:rPr lang="en-US" sz="3200" dirty="0"/>
              <a:t> accuracy.</a:t>
            </a:r>
          </a:p>
          <a:p>
            <a:pPr marL="174625" indent="-174625"/>
            <a:r>
              <a:rPr lang="en-US" sz="3200" dirty="0"/>
              <a:t>Periodic radiometric characterization of RSMAS water-bath blackbody calibration target by NIST TXR and NPL AMBER.</a:t>
            </a:r>
          </a:p>
          <a:p>
            <a:pPr marL="174625" indent="-174625"/>
            <a:r>
              <a:rPr lang="en-US" dirty="0"/>
              <a:t>M-AERIs run autonomously.</a:t>
            </a:r>
          </a:p>
          <a:p>
            <a:pPr marL="174625" indent="-174625"/>
            <a:r>
              <a:rPr lang="en-US" sz="3200" dirty="0"/>
              <a:t>SST</a:t>
            </a:r>
            <a:r>
              <a:rPr lang="en-US" sz="3200" baseline="-25000" dirty="0"/>
              <a:t>skin</a:t>
            </a:r>
            <a:r>
              <a:rPr lang="en-US" sz="3200" dirty="0"/>
              <a:t> derived from spectral radiance measurements at ~7.7 µm.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3A11AC-3004-0646-CC55-A45147E8D8DB}"/>
              </a:ext>
            </a:extLst>
          </p:cNvPr>
          <p:cNvSpPr/>
          <p:nvPr/>
        </p:nvSpPr>
        <p:spPr>
          <a:xfrm>
            <a:off x="2032189" y="5692352"/>
            <a:ext cx="9007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ea typeface="DengXian" panose="02010600030101010101" pitchFamily="2" charset="-122"/>
              </a:rPr>
              <a:t>Minnett</a:t>
            </a:r>
            <a:r>
              <a:rPr lang="en-US" sz="1400" dirty="0">
                <a:ea typeface="DengXian" panose="02010600030101010101" pitchFamily="2" charset="-122"/>
              </a:rPr>
              <a:t>, P.J., </a:t>
            </a:r>
            <a:r>
              <a:rPr lang="en-US" sz="1400" dirty="0" err="1">
                <a:ea typeface="DengXian" panose="02010600030101010101" pitchFamily="2" charset="-122"/>
              </a:rPr>
              <a:t>Knuteson</a:t>
            </a:r>
            <a:r>
              <a:rPr lang="en-US" sz="1400" dirty="0">
                <a:ea typeface="DengXian" panose="02010600030101010101" pitchFamily="2" charset="-122"/>
              </a:rPr>
              <a:t>, R.O., Best, F.A., Osborne, B.J., </a:t>
            </a:r>
            <a:r>
              <a:rPr lang="en-US" sz="1400" dirty="0" err="1">
                <a:ea typeface="DengXian" panose="02010600030101010101" pitchFamily="2" charset="-122"/>
              </a:rPr>
              <a:t>Hanafin</a:t>
            </a:r>
            <a:r>
              <a:rPr lang="en-US" sz="1400" dirty="0">
                <a:ea typeface="DengXian" panose="02010600030101010101" pitchFamily="2" charset="-122"/>
              </a:rPr>
              <a:t>, J.A., &amp; Brown, O.B. (2001). The Marine-Atmospheric Emitted Radiance Interferometer (M-AERI), a high-accuracy, sea-going infrared spectroradiometer. </a:t>
            </a:r>
            <a:r>
              <a:rPr lang="en-US" sz="1400" i="1" dirty="0">
                <a:ea typeface="DengXian" panose="02010600030101010101" pitchFamily="2" charset="-122"/>
              </a:rPr>
              <a:t>Journal of Atmospheric and Oceanic Technology, 18</a:t>
            </a:r>
            <a:r>
              <a:rPr lang="en-US" sz="1400" dirty="0">
                <a:ea typeface="DengXian" panose="02010600030101010101" pitchFamily="2" charset="-122"/>
              </a:rPr>
              <a:t>, 994-1013</a:t>
            </a:r>
            <a:endParaRPr lang="en-US" sz="1400" dirty="0">
              <a:effectLst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8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29B1-CEBD-0FEF-BC59-6DCCC247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17"/>
            <a:ext cx="12192000" cy="1417638"/>
          </a:xfrm>
        </p:spPr>
        <p:txBody>
          <a:bodyPr>
            <a:normAutofit/>
          </a:bodyPr>
          <a:lstStyle/>
          <a:p>
            <a:r>
              <a:rPr lang="en-US" altLang="zh-CN" dirty="0"/>
              <a:t>M-AERI</a:t>
            </a:r>
            <a:r>
              <a:rPr lang="zh-CN" altLang="en-US" dirty="0"/>
              <a:t> </a:t>
            </a:r>
            <a:r>
              <a:rPr lang="en-US" dirty="0"/>
              <a:t>at-sea measurements</a:t>
            </a:r>
          </a:p>
        </p:txBody>
      </p:sp>
      <p:pic>
        <p:nvPicPr>
          <p:cNvPr id="5" name="Content Placeholder 4" descr="Maeri_spectra.jpg">
            <a:extLst>
              <a:ext uri="{FF2B5EF4-FFF2-40B4-BE49-F238E27FC236}">
                <a16:creationId xmlns:a16="http://schemas.microsoft.com/office/drawing/2014/main" id="{69988BE6-3FE8-FFE5-B9FE-045E08BE8E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9568" y="1365523"/>
            <a:ext cx="6835257" cy="4154212"/>
          </a:xfrm>
          <a:prstGeom prst="rect">
            <a:avLst/>
          </a:prstGeom>
        </p:spPr>
      </p:pic>
      <p:pic>
        <p:nvPicPr>
          <p:cNvPr id="6" name="Content Placeholder 5" descr="MAERI_Geometry">
            <a:extLst>
              <a:ext uri="{FF2B5EF4-FFF2-40B4-BE49-F238E27FC236}">
                <a16:creationId xmlns:a16="http://schemas.microsoft.com/office/drawing/2014/main" id="{C1CA5280-B51B-D411-7E3A-931A355FA2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015" y="1440656"/>
            <a:ext cx="4438735" cy="3347444"/>
          </a:xfrm>
          <a:prstGeom prst="rect">
            <a:avLst/>
          </a:prstGeom>
          <a:noFill/>
          <a:ln/>
        </p:spPr>
      </p:pic>
      <p:pic>
        <p:nvPicPr>
          <p:cNvPr id="7" name="Picture 3" descr="eq1">
            <a:extLst>
              <a:ext uri="{FF2B5EF4-FFF2-40B4-BE49-F238E27FC236}">
                <a16:creationId xmlns:a16="http://schemas.microsoft.com/office/drawing/2014/main" id="{84B00232-68F2-069B-A812-46C0A992D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98630" y="4943473"/>
            <a:ext cx="3900938" cy="1152525"/>
          </a:xfrm>
          <a:prstGeom prst="rect">
            <a:avLst/>
          </a:prstGeom>
          <a:noFill/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7FB0A2-AAA5-E56A-E811-5174E6E39C78}"/>
              </a:ext>
            </a:extLst>
          </p:cNvPr>
          <p:cNvSpPr txBox="1"/>
          <p:nvPr/>
        </p:nvSpPr>
        <p:spPr>
          <a:xfrm>
            <a:off x="5154870" y="5533677"/>
            <a:ext cx="672465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Minnett, P.J., Knuteson, R.O., Best, F.A., Osborne, B.J., </a:t>
            </a:r>
            <a:r>
              <a:rPr lang="en-US" sz="1300" dirty="0" err="1"/>
              <a:t>Hanafin</a:t>
            </a:r>
            <a:r>
              <a:rPr lang="en-US" sz="1300" dirty="0"/>
              <a:t>, J.A., &amp; Brown, O.B. (2001). The Marine-Atmospheric Emitted Radiance Interferometer (M-AERI), a high-accuracy, sea-going infrared spectroradiometer. </a:t>
            </a:r>
            <a:r>
              <a:rPr lang="en-US" sz="1300" i="1" dirty="0"/>
              <a:t>Journal of Atmospheric and Oceanic Technology, 18</a:t>
            </a:r>
            <a:r>
              <a:rPr lang="en-US" sz="1300" i="0" dirty="0"/>
              <a:t>, 994-1013</a:t>
            </a:r>
          </a:p>
        </p:txBody>
      </p:sp>
    </p:spTree>
    <p:extLst>
      <p:ext uri="{BB962C8B-B14F-4D97-AF65-F5344CB8AC3E}">
        <p14:creationId xmlns:p14="http://schemas.microsoft.com/office/powerpoint/2010/main" val="183336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ruise ship in a harbor&#10;&#10;Description automatically generated">
            <a:extLst>
              <a:ext uri="{FF2B5EF4-FFF2-40B4-BE49-F238E27FC236}">
                <a16:creationId xmlns:a16="http://schemas.microsoft.com/office/drawing/2014/main" id="{297F4DB8-086F-CCD9-F9B2-8943C25B6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4500" y="1731764"/>
            <a:ext cx="4525963" cy="33944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F99F8C-AFCF-BF52-C44D-72F68586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M-AERI on </a:t>
            </a:r>
            <a:r>
              <a:rPr lang="en-US" i="1" dirty="0"/>
              <a:t>Celebrity Equinox</a:t>
            </a:r>
          </a:p>
        </p:txBody>
      </p:sp>
      <p:pic>
        <p:nvPicPr>
          <p:cNvPr id="8" name="Picture 7" descr="A close-up of a bridge&#10;&#10;Description automatically generated">
            <a:extLst>
              <a:ext uri="{FF2B5EF4-FFF2-40B4-BE49-F238E27FC236}">
                <a16:creationId xmlns:a16="http://schemas.microsoft.com/office/drawing/2014/main" id="{32B1DC26-B93C-3939-9B6F-34BF639F47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5232" y="1776219"/>
            <a:ext cx="5190333" cy="3892750"/>
          </a:xfrm>
          <a:prstGeom prst="rect">
            <a:avLst/>
          </a:prstGeom>
        </p:spPr>
      </p:pic>
      <p:pic>
        <p:nvPicPr>
          <p:cNvPr id="10" name="Picture 9" descr="A metal box with blue pipes&#10;&#10;Description automatically generated">
            <a:extLst>
              <a:ext uri="{FF2B5EF4-FFF2-40B4-BE49-F238E27FC236}">
                <a16:creationId xmlns:a16="http://schemas.microsoft.com/office/drawing/2014/main" id="{4E82E37C-26F0-0C64-9C81-4E1487909B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2811" y="1795514"/>
            <a:ext cx="5190334" cy="389275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6B8142-20C0-99C3-0552-EB09212D53FD}"/>
              </a:ext>
            </a:extLst>
          </p:cNvPr>
          <p:cNvCxnSpPr/>
          <p:nvPr/>
        </p:nvCxnSpPr>
        <p:spPr>
          <a:xfrm>
            <a:off x="1590675" y="3171825"/>
            <a:ext cx="419100" cy="4000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5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59E8-E24D-B6B7-55F2-90C21083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COVID-19 – Royal Caribbean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C2F207-5C0F-4DA3-11CD-F9808EE4C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8962"/>
            <a:ext cx="10972800" cy="3352799"/>
          </a:xfrm>
        </p:spPr>
        <p:txBody>
          <a:bodyPr/>
          <a:lstStyle/>
          <a:p>
            <a:r>
              <a:rPr lang="en-US" dirty="0"/>
              <a:t>Royal Caribbean ships were voluntarily idled in March 2020. We had no access to the instruments on the ships. </a:t>
            </a:r>
          </a:p>
          <a:p>
            <a:r>
              <a:rPr lang="en-US" dirty="0"/>
              <a:t>Cruises were resumed once vaccines were widely used, and in late 2022 we started refurbishing the mountings on the </a:t>
            </a:r>
            <a:r>
              <a:rPr lang="en-US" i="1" dirty="0"/>
              <a:t>Celebrity Equinox. </a:t>
            </a:r>
          </a:p>
          <a:p>
            <a:r>
              <a:rPr lang="en-US" dirty="0"/>
              <a:t>Data from the </a:t>
            </a:r>
            <a:r>
              <a:rPr lang="en-US" i="1" dirty="0"/>
              <a:t>Celebrity Equinox</a:t>
            </a:r>
            <a:r>
              <a:rPr lang="en-US" dirty="0"/>
              <a:t> restarted on August 19, 2023.</a:t>
            </a:r>
          </a:p>
        </p:txBody>
      </p:sp>
    </p:spTree>
    <p:extLst>
      <p:ext uri="{BB962C8B-B14F-4D97-AF65-F5344CB8AC3E}">
        <p14:creationId xmlns:p14="http://schemas.microsoft.com/office/powerpoint/2010/main" val="43170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7916E-3C8E-5639-5107-407008438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10A2-35B0-E2D7-4671-F0254CEA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M-AERI data from </a:t>
            </a:r>
            <a:r>
              <a:rPr lang="en-US" i="1" dirty="0"/>
              <a:t>Celebrity Equinox </a:t>
            </a:r>
            <a:r>
              <a:rPr lang="en-US" dirty="0"/>
              <a:t>2024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A555-1F03-94F2-798C-E212BEAAC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1718988F-5D73-2D7B-1521-58025D8E3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t="14184" r="6149" b="12708"/>
          <a:stretch/>
        </p:blipFill>
        <p:spPr>
          <a:xfrm>
            <a:off x="735746" y="725676"/>
            <a:ext cx="10720508" cy="5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09FF-7AB5-EF00-B6F4-3E68748C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</a:t>
            </a:r>
            <a:r>
              <a:rPr lang="en-US" dirty="0" err="1"/>
              <a:t>AERI</a:t>
            </a:r>
            <a:r>
              <a:rPr lang="en-US" dirty="0"/>
              <a:t> on the R/V </a:t>
            </a:r>
            <a:r>
              <a:rPr lang="en-US" i="1" dirty="0"/>
              <a:t>Neil Armstrong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02CDF-FDEF-5A0B-42EC-1B86E4142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4152900" cy="3395132"/>
          </a:xfrm>
        </p:spPr>
        <p:txBody>
          <a:bodyPr/>
          <a:lstStyle/>
          <a:p>
            <a:r>
              <a:rPr lang="en-US" dirty="0"/>
              <a:t>Installed M-AERI on the R/V </a:t>
            </a:r>
            <a:r>
              <a:rPr lang="en-US" i="1" dirty="0"/>
              <a:t>Neil Armstrong, </a:t>
            </a:r>
            <a:r>
              <a:rPr lang="en-US" dirty="0"/>
              <a:t>completed on March 31, 2024. </a:t>
            </a:r>
            <a:endParaRPr lang="en-US" i="1" dirty="0"/>
          </a:p>
          <a:p>
            <a:r>
              <a:rPr lang="en-US" dirty="0"/>
              <a:t>Sails predominantly in northern Atlantic.</a:t>
            </a:r>
          </a:p>
        </p:txBody>
      </p:sp>
      <p:pic>
        <p:nvPicPr>
          <p:cNvPr id="6" name="Picture 5" descr="A blue and white ship in the water&#10;&#10;Description automatically generated">
            <a:extLst>
              <a:ext uri="{FF2B5EF4-FFF2-40B4-BE49-F238E27FC236}">
                <a16:creationId xmlns:a16="http://schemas.microsoft.com/office/drawing/2014/main" id="{573602A8-60AB-170A-BFF4-476E6E272B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78" y="1417638"/>
            <a:ext cx="7013222" cy="39449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23AFEC-7AED-FB1B-D5CF-C11A6293D040}"/>
              </a:ext>
            </a:extLst>
          </p:cNvPr>
          <p:cNvSpPr txBox="1"/>
          <p:nvPr/>
        </p:nvSpPr>
        <p:spPr>
          <a:xfrm>
            <a:off x="5178778" y="5440362"/>
            <a:ext cx="6879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https://www.whoi.edu/what-we-do/explore/ships/ships-neil-armstrong/</a:t>
            </a:r>
          </a:p>
        </p:txBody>
      </p:sp>
    </p:spTree>
    <p:extLst>
      <p:ext uri="{BB962C8B-B14F-4D97-AF65-F5344CB8AC3E}">
        <p14:creationId xmlns:p14="http://schemas.microsoft.com/office/powerpoint/2010/main" val="95063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C16C-0D00-498F-565E-D1715C53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</a:t>
            </a:r>
            <a:r>
              <a:rPr lang="en-US" dirty="0" err="1"/>
              <a:t>AERI</a:t>
            </a:r>
            <a:r>
              <a:rPr lang="en-US" dirty="0"/>
              <a:t> on the R/V </a:t>
            </a:r>
            <a:r>
              <a:rPr lang="en-US" i="1" dirty="0"/>
              <a:t>Neil Armstrong</a:t>
            </a:r>
            <a:endParaRPr lang="en-US" dirty="0"/>
          </a:p>
        </p:txBody>
      </p:sp>
      <p:pic>
        <p:nvPicPr>
          <p:cNvPr id="5" name="Content Placeholder 4" descr="A close-up of a ship&#10;&#10;Description automatically generated">
            <a:extLst>
              <a:ext uri="{FF2B5EF4-FFF2-40B4-BE49-F238E27FC236}">
                <a16:creationId xmlns:a16="http://schemas.microsoft.com/office/drawing/2014/main" id="{EA760F7C-C342-F678-3139-7A7E2AE76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3017" y="2146068"/>
            <a:ext cx="4525963" cy="3394472"/>
          </a:xfrm>
        </p:spPr>
      </p:pic>
      <p:pic>
        <p:nvPicPr>
          <p:cNvPr id="7" name="Picture 6" descr="A machine on a deck">
            <a:extLst>
              <a:ext uri="{FF2B5EF4-FFF2-40B4-BE49-F238E27FC236}">
                <a16:creationId xmlns:a16="http://schemas.microsoft.com/office/drawing/2014/main" id="{0EF9DEC4-9ACF-2EF1-892C-EEB7BE42C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20499" r="27536" b="21143"/>
          <a:stretch/>
        </p:blipFill>
        <p:spPr>
          <a:xfrm rot="5400000">
            <a:off x="266941" y="1989242"/>
            <a:ext cx="4346231" cy="3528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14FEA-BDF0-1D43-4ECF-314EEFDA6952}"/>
              </a:ext>
            </a:extLst>
          </p:cNvPr>
          <p:cNvSpPr txBox="1"/>
          <p:nvPr/>
        </p:nvSpPr>
        <p:spPr>
          <a:xfrm>
            <a:off x="7987744" y="1580322"/>
            <a:ext cx="32101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equipment was removed from the R/V </a:t>
            </a:r>
            <a:r>
              <a:rPr lang="en-US" sz="2400" i="1" dirty="0"/>
              <a:t>Neil Armstrong </a:t>
            </a:r>
            <a:r>
              <a:rPr lang="en-US" sz="2400" dirty="0"/>
              <a:t>in March 2025.</a:t>
            </a:r>
          </a:p>
          <a:p>
            <a:endParaRPr lang="en-US" sz="2400" dirty="0"/>
          </a:p>
          <a:p>
            <a:r>
              <a:rPr lang="en-US" sz="2400" dirty="0"/>
              <a:t>Now back in the lab for refurbishment and recalibration.</a:t>
            </a:r>
          </a:p>
          <a:p>
            <a:endParaRPr lang="en-US" sz="2400" dirty="0"/>
          </a:p>
          <a:p>
            <a:r>
              <a:rPr lang="en-US" sz="2400" dirty="0"/>
              <a:t>Data have been </a:t>
            </a:r>
            <a:r>
              <a:rPr lang="en-US" sz="2400"/>
              <a:t>processed (preliminary</a:t>
            </a:r>
            <a:r>
              <a:rPr lang="en-US" sz="2400" dirty="0"/>
              <a:t>) and are 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3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D56F6-C381-3547-07CD-8EFA933E4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CA0F-A2FF-E107-E4B6-5F358A3E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M-AERI data from </a:t>
            </a:r>
            <a:r>
              <a:rPr lang="en-US" i="1" dirty="0"/>
              <a:t>R/V Neil Armstrong </a:t>
            </a:r>
            <a:br>
              <a:rPr lang="en-US" dirty="0"/>
            </a:br>
            <a:r>
              <a:rPr lang="en-US" dirty="0"/>
              <a:t>April – November 2024.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964DA-278D-FC82-529C-772286B1F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0AEED43B-3540-B2C2-4F9D-8476A66B1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44" y="1366473"/>
            <a:ext cx="9709900" cy="47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5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71010</TotalTime>
  <Words>640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DengXian</vt:lpstr>
      <vt:lpstr>Arial</vt:lpstr>
      <vt:lpstr>Calibri</vt:lpstr>
      <vt:lpstr>Times New Roman</vt:lpstr>
      <vt:lpstr>Office Theme</vt:lpstr>
      <vt:lpstr>Update on deployments of the M-AERIs (Marine-Atmospheric Emitted Radiance Interferometers)</vt:lpstr>
      <vt:lpstr>M-AERI</vt:lpstr>
      <vt:lpstr>M-AERI at-sea measurements</vt:lpstr>
      <vt:lpstr>M-AERI on Celebrity Equinox</vt:lpstr>
      <vt:lpstr>Consequences of COVID-19 – Royal Caribbean</vt:lpstr>
      <vt:lpstr>M-AERI data from Celebrity Equinox 2024 </vt:lpstr>
      <vt:lpstr>M-AERI on the R/V Neil Armstrong</vt:lpstr>
      <vt:lpstr>M-AERI on the R/V Neil Armstrong</vt:lpstr>
      <vt:lpstr> M-AERI data from R/V Neil Armstrong  April – November 2024. </vt:lpstr>
      <vt:lpstr>Future Plans</vt:lpstr>
      <vt:lpstr>Constraints</vt:lpstr>
      <vt:lpstr>Summary</vt:lpstr>
      <vt:lpstr>Acknowledgments</vt:lpstr>
      <vt:lpstr>PowerPoint Presentation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ISFRN April 20245 M-AERI</dc:title>
  <dc:subject>GHRSST ST 2021</dc:subject>
  <dc:creator>Peter J Minnett</dc:creator>
  <cp:lastModifiedBy>pminnett</cp:lastModifiedBy>
  <cp:revision>550</cp:revision>
  <cp:lastPrinted>2013-11-10T16:53:38Z</cp:lastPrinted>
  <dcterms:created xsi:type="dcterms:W3CDTF">2013-01-20T17:27:51Z</dcterms:created>
  <dcterms:modified xsi:type="dcterms:W3CDTF">2025-04-02T15:39:42Z</dcterms:modified>
</cp:coreProperties>
</file>