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20.png" ContentType="image/png"/>
  <Override PartName="/ppt/media/image2.jpeg" ContentType="image/jpeg"/>
  <Override PartName="/ppt/media/image57.png" ContentType="image/png"/>
  <Override PartName="/ppt/media/image18.png" ContentType="image/png"/>
  <Override PartName="/ppt/media/image29.png" ContentType="image/png"/>
  <Override PartName="/ppt/media/image14.wmf" ContentType="image/x-wmf"/>
  <Override PartName="/ppt/media/image53.png" ContentType="image/png"/>
  <Override PartName="/ppt/media/image9.jpeg" ContentType="image/jpeg"/>
  <Override PartName="/ppt/media/image11.png" ContentType="image/png"/>
  <Override PartName="/ppt/media/image48.png" ContentType="image/png"/>
  <Override PartName="/ppt/media/image5.png" ContentType="image/png"/>
  <Override PartName="/ppt/media/image39.emf" ContentType="image/x-emf"/>
  <Override PartName="/ppt/media/image15.png" ContentType="image/png"/>
  <Override PartName="/ppt/media/image6.png" ContentType="image/png"/>
  <Override PartName="/ppt/media/image1.png" ContentType="image/png"/>
  <Override PartName="/ppt/media/image35.emf" ContentType="image/x-emf"/>
  <Override PartName="/ppt/media/image10.png" ContentType="image/png"/>
  <Override PartName="/ppt/media/image47.png" ContentType="image/png"/>
  <Override PartName="/ppt/media/image16.png" ContentType="image/png"/>
  <Override PartName="/ppt/media/image42.emf" ContentType="image/x-emf"/>
  <Override PartName="/ppt/media/image54.png" ContentType="image/png"/>
  <Override PartName="/ppt/media/image8.png" ContentType="image/png"/>
  <Override PartName="/ppt/media/image17.png" ContentType="image/png"/>
  <Override PartName="/ppt/media/image44.emf" ContentType="image/x-emf"/>
  <Override PartName="/ppt/media/image56.png" ContentType="image/png"/>
  <Override PartName="/ppt/media/image45.emf" ContentType="image/x-emf"/>
  <Override PartName="/ppt/media/image43.emf" ContentType="image/x-emf"/>
  <Override PartName="/ppt/media/image55.png" ContentType="image/png"/>
  <Override PartName="/ppt/media/image46.png" ContentType="image/png"/>
  <Override PartName="/ppt/media/image34.emf" ContentType="image/x-emf"/>
  <Override PartName="/ppt/media/image50.png" ContentType="image/png"/>
  <Override PartName="/ppt/media/image36.emf" ContentType="image/x-emf"/>
  <Override PartName="/ppt/media/image13.png" ContentType="image/png"/>
  <Override PartName="/ppt/media/image51.png" ContentType="image/png"/>
  <Override PartName="/ppt/media/image52.png" ContentType="image/png"/>
  <Override PartName="/ppt/media/image40.emf" ContentType="image/x-emf"/>
  <Override PartName="/ppt/media/image4.png" ContentType="image/png"/>
  <Override PartName="/ppt/media/image38.emf" ContentType="image/x-emf"/>
  <Override PartName="/ppt/media/image41.emf" ContentType="image/x-emf"/>
  <Override PartName="/ppt/media/image7.png" ContentType="image/png"/>
  <Override PartName="/ppt/media/image33.emf" ContentType="image/x-emf"/>
  <Override PartName="/ppt/media/image32.emf" ContentType="image/x-emf"/>
  <Override PartName="/ppt/media/image31.emf" ContentType="image/x-emf"/>
  <Override PartName="/ppt/media/image30.emf" ContentType="image/x-emf"/>
  <Override PartName="/ppt/media/image49.png" ContentType="image/png"/>
  <Override PartName="/ppt/media/image12.png" ContentType="image/png"/>
  <Override PartName="/ppt/media/image37.emf" ContentType="image/x-emf"/>
  <Override PartName="/ppt/media/image3.png" ContentType="image/pn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72" r:id="rId10"/>
    <p:sldMasterId id="2147483674" r:id="rId11"/>
    <p:sldMasterId id="2147483676" r:id="rId12"/>
    <p:sldMasterId id="2147483678" r:id="rId13"/>
    <p:sldMasterId id="2147483680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8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0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46240" y="6020280"/>
            <a:ext cx="14904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ships4sst: FRM4SST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8" name="CustomShape 4"/>
          <p:cNvSpPr/>
          <p:nvPr/>
        </p:nvSpPr>
        <p:spPr>
          <a:xfrm>
            <a:off x="0" y="2146320"/>
            <a:ext cx="9136800" cy="673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0" y="2217600"/>
            <a:ext cx="9136800" cy="3985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0" name="Picture 7" descr=""/>
          <p:cNvPicPr/>
          <p:nvPr/>
        </p:nvPicPr>
        <p:blipFill>
          <a:blip r:embed="rId7"/>
          <a:stretch/>
        </p:blipFill>
        <p:spPr>
          <a:xfrm>
            <a:off x="0" y="0"/>
            <a:ext cx="5582520" cy="2176560"/>
          </a:xfrm>
          <a:prstGeom prst="rect">
            <a:avLst/>
          </a:prstGeom>
          <a:ln w="0">
            <a:noFill/>
          </a:ln>
        </p:spPr>
      </p:pic>
      <p:pic>
        <p:nvPicPr>
          <p:cNvPr id="11" name="" descr=""/>
          <p:cNvPicPr/>
          <p:nvPr/>
        </p:nvPicPr>
        <p:blipFill>
          <a:blip r:embed="rId8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Click to edit the </a:t>
            </a: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title text format</a:t>
            </a: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83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7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35A06322-E91B-4626-8FEE-4CC368A57945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8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"/>
          <p:cNvGrpSpPr/>
          <p:nvPr/>
        </p:nvGrpSpPr>
        <p:grpSpPr>
          <a:xfrm>
            <a:off x="3236760" y="6191280"/>
            <a:ext cx="5726880" cy="660960"/>
            <a:chOff x="3236760" y="6191280"/>
            <a:chExt cx="5726880" cy="660960"/>
          </a:xfrm>
        </p:grpSpPr>
        <p:pic>
          <p:nvPicPr>
            <p:cNvPr id="203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3080" cy="44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701360" cy="423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2160" cy="603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6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3600" cy="660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7" name="CustomShape 2"/>
          <p:cNvSpPr/>
          <p:nvPr/>
        </p:nvSpPr>
        <p:spPr>
          <a:xfrm>
            <a:off x="0" y="6045120"/>
            <a:ext cx="9138240" cy="160920"/>
          </a:xfrm>
          <a:prstGeom prst="rect">
            <a:avLst/>
          </a:prstGeom>
          <a:solidFill>
            <a:srgbClr val="daeb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246240" y="6020280"/>
            <a:ext cx="14918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9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8560" cy="317160"/>
          </a:xfrm>
          <a:prstGeom prst="rect">
            <a:avLst/>
          </a:prstGeom>
          <a:ln w="0">
            <a:noFill/>
          </a:ln>
        </p:spPr>
      </p:pic>
      <p:sp>
        <p:nvSpPr>
          <p:cNvPr id="210" name="Rectangle 56"/>
          <p:cNvSpPr/>
          <p:nvPr/>
        </p:nvSpPr>
        <p:spPr>
          <a:xfrm>
            <a:off x="2810880" y="6041160"/>
            <a:ext cx="2044800" cy="2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Rectangle 57"/>
          <p:cNvSpPr/>
          <p:nvPr/>
        </p:nvSpPr>
        <p:spPr>
          <a:xfrm>
            <a:off x="6840000" y="6041160"/>
            <a:ext cx="1227960" cy="2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Rectangle 58"/>
          <p:cNvSpPr/>
          <p:nvPr/>
        </p:nvSpPr>
        <p:spPr>
          <a:xfrm>
            <a:off x="8280000" y="6041160"/>
            <a:ext cx="1014480" cy="2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336C53F6-8C9D-4D87-9AF7-64CBBAF4FE7D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7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1"/>
          <p:cNvGrpSpPr/>
          <p:nvPr/>
        </p:nvGrpSpPr>
        <p:grpSpPr>
          <a:xfrm>
            <a:off x="3236760" y="6191280"/>
            <a:ext cx="5726160" cy="660240"/>
            <a:chOff x="3236760" y="6191280"/>
            <a:chExt cx="5726160" cy="660240"/>
          </a:xfrm>
        </p:grpSpPr>
        <p:pic>
          <p:nvPicPr>
            <p:cNvPr id="216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236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700640" cy="42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1440" cy="603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880" cy="660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0" name="CustomShape 2"/>
          <p:cNvSpPr/>
          <p:nvPr/>
        </p:nvSpPr>
        <p:spPr>
          <a:xfrm>
            <a:off x="0" y="6045120"/>
            <a:ext cx="9137520" cy="160200"/>
          </a:xfrm>
          <a:prstGeom prst="rect">
            <a:avLst/>
          </a:prstGeom>
          <a:solidFill>
            <a:srgbClr val="daeb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246240" y="6020280"/>
            <a:ext cx="15519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2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840" cy="31644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56"/>
          <p:cNvSpPr/>
          <p:nvPr/>
        </p:nvSpPr>
        <p:spPr>
          <a:xfrm>
            <a:off x="2810880" y="6041160"/>
            <a:ext cx="2044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Rectangle 57"/>
          <p:cNvSpPr/>
          <p:nvPr/>
        </p:nvSpPr>
        <p:spPr>
          <a:xfrm>
            <a:off x="6840000" y="6041160"/>
            <a:ext cx="1227240" cy="2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Rectangle 58"/>
          <p:cNvSpPr/>
          <p:nvPr/>
        </p:nvSpPr>
        <p:spPr>
          <a:xfrm>
            <a:off x="8280000" y="6041160"/>
            <a:ext cx="101376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45952E20-0260-4319-81C5-D61F3F222D33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8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1"/>
          <p:cNvGrpSpPr/>
          <p:nvPr/>
        </p:nvGrpSpPr>
        <p:grpSpPr>
          <a:xfrm>
            <a:off x="3236760" y="6191280"/>
            <a:ext cx="5726160" cy="660240"/>
            <a:chOff x="3236760" y="6191280"/>
            <a:chExt cx="5726160" cy="660240"/>
          </a:xfrm>
        </p:grpSpPr>
        <p:pic>
          <p:nvPicPr>
            <p:cNvPr id="230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236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700640" cy="42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2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1440" cy="603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3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880" cy="660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4" name="CustomShape 2"/>
          <p:cNvSpPr/>
          <p:nvPr/>
        </p:nvSpPr>
        <p:spPr>
          <a:xfrm>
            <a:off x="0" y="6045120"/>
            <a:ext cx="9137520" cy="160200"/>
          </a:xfrm>
          <a:prstGeom prst="rect">
            <a:avLst/>
          </a:prstGeom>
          <a:solidFill>
            <a:srgbClr val="daeb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246240" y="6020280"/>
            <a:ext cx="17319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6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840" cy="316440"/>
          </a:xfrm>
          <a:prstGeom prst="rect">
            <a:avLst/>
          </a:prstGeom>
          <a:ln w="0">
            <a:noFill/>
          </a:ln>
        </p:spPr>
      </p:pic>
      <p:sp>
        <p:nvSpPr>
          <p:cNvPr id="237" name="Rectangle 56"/>
          <p:cNvSpPr/>
          <p:nvPr/>
        </p:nvSpPr>
        <p:spPr>
          <a:xfrm>
            <a:off x="2810880" y="6041160"/>
            <a:ext cx="2044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Rectangle 57"/>
          <p:cNvSpPr/>
          <p:nvPr/>
        </p:nvSpPr>
        <p:spPr>
          <a:xfrm>
            <a:off x="6840000" y="6041160"/>
            <a:ext cx="1227240" cy="2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Rectangle 58"/>
          <p:cNvSpPr/>
          <p:nvPr/>
        </p:nvSpPr>
        <p:spPr>
          <a:xfrm>
            <a:off x="8280000" y="6041160"/>
            <a:ext cx="101376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A05BCEB7-7CCF-45D7-9C60-CC77D8FDA015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5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22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82ED2B5A-EA9E-44A6-9942-C507C2BC9909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35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9317AD28-1C19-4D0B-A18C-3D0E1E972AE2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49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ABDB330F-B931-409B-B0A4-B004002730A9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69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0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3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88783058-23AD-4B55-AB23-B782A3F350D9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87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1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E6114413-61F1-401E-AEEC-AADE1F251CF4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05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7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8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9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31AC8688-9B02-48ED-8600-08136202246E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8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21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2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3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5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F6C9CB90-EBA0-4C49-BE28-A48534E8F303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"/>
          <p:cNvGrpSpPr/>
          <p:nvPr/>
        </p:nvGrpSpPr>
        <p:grpSpPr>
          <a:xfrm>
            <a:off x="3236760" y="6191280"/>
            <a:ext cx="5725440" cy="659520"/>
            <a:chOff x="3236760" y="6191280"/>
            <a:chExt cx="5725440" cy="659520"/>
          </a:xfrm>
        </p:grpSpPr>
        <p:pic>
          <p:nvPicPr>
            <p:cNvPr id="161" name="Picture 1" descr="RALSpace_logo_rgb_150dpi"/>
            <p:cNvPicPr/>
            <p:nvPr/>
          </p:nvPicPr>
          <p:blipFill>
            <a:blip r:embed="rId2"/>
            <a:stretch/>
          </p:blipFill>
          <p:spPr>
            <a:xfrm>
              <a:off x="3236760" y="6294600"/>
              <a:ext cx="1421640" cy="44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Picture 2" descr="university_southampton_col"/>
            <p:cNvPicPr/>
            <p:nvPr/>
          </p:nvPicPr>
          <p:blipFill>
            <a:blip r:embed="rId3"/>
            <a:stretch/>
          </p:blipFill>
          <p:spPr>
            <a:xfrm>
              <a:off x="4764600" y="6313680"/>
              <a:ext cx="1699920" cy="42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Picture 4" descr="DMI - Weather, climate and sea"/>
            <p:cNvPicPr/>
            <p:nvPr/>
          </p:nvPicPr>
          <p:blipFill>
            <a:blip r:embed="rId4"/>
            <a:stretch/>
          </p:blipFill>
          <p:spPr>
            <a:xfrm>
              <a:off x="6625800" y="6191280"/>
              <a:ext cx="1440720" cy="60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Picture 5" descr=""/>
            <p:cNvPicPr/>
            <p:nvPr/>
          </p:nvPicPr>
          <p:blipFill>
            <a:blip r:embed="rId5"/>
            <a:stretch/>
          </p:blipFill>
          <p:spPr>
            <a:xfrm>
              <a:off x="8150040" y="6191280"/>
              <a:ext cx="812160" cy="659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5" name="CustomShape 2"/>
          <p:cNvSpPr/>
          <p:nvPr/>
        </p:nvSpPr>
        <p:spPr>
          <a:xfrm>
            <a:off x="0" y="6045120"/>
            <a:ext cx="9136800" cy="15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46240" y="6020280"/>
            <a:ext cx="17308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ships4sst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7" name="Picture 9" descr=""/>
          <p:cNvPicPr/>
          <p:nvPr/>
        </p:nvPicPr>
        <p:blipFill>
          <a:blip r:embed="rId6"/>
          <a:stretch/>
        </p:blipFill>
        <p:spPr>
          <a:xfrm>
            <a:off x="225000" y="6373080"/>
            <a:ext cx="897120" cy="31572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1771920" y="6019920"/>
            <a:ext cx="4526640" cy="2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validation with ships4sst data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6796080" y="6019920"/>
            <a:ext cx="129780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04. April 2025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8232120" y="602028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56B3AEB5-6CE3-482B-BA5F-C5C46AA00460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7"/>
          <a:stretch/>
        </p:blipFill>
        <p:spPr>
          <a:xfrm>
            <a:off x="2269080" y="6372000"/>
            <a:ext cx="795240" cy="42948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slideLayout" Target="../slideLayouts/slideLayout2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slideLayout" Target="../slideLayouts/slideLayout2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slideLayout" Target="../slideLayouts/slideLayout2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slideLayout" Target="../slideLayouts/slideLayout2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2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2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2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hyperlink" Target="https://eprints.soton.ac.uk/cgi/eprintbypureuuid?uuid=9d31f5a9-4ccf-4b88-866e-feabd9e637cb" TargetMode="External"/><Relationship Id="rId3" Type="http://schemas.openxmlformats.org/officeDocument/2006/relationships/hyperlink" Target="http://dx.doi.org/10.1016/j.rse.2011.03.022" TargetMode="External"/><Relationship Id="rId4" Type="http://schemas.openxmlformats.org/officeDocument/2006/relationships/slideLayout" Target="../slideLayouts/slideLayout1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854800" y="2797200"/>
            <a:ext cx="6040800" cy="65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Using ships4sst data to validate SLSTR data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2854800" y="3578400"/>
            <a:ext cx="60408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0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Werenfrid Wimmer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CustomShape 185"/>
          <p:cNvSpPr/>
          <p:nvPr/>
        </p:nvSpPr>
        <p:spPr>
          <a:xfrm>
            <a:off x="2900160" y="4417560"/>
            <a:ext cx="604404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000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W. Wimmer</a:t>
            </a:r>
            <a:r>
              <a:rPr b="0" lang="en-GB" sz="20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, T. Nightingale, J. Høyer, R. Wilson, H. Kelliher, C. Donlon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000" strike="noStrike" u="none">
                <a:solidFill>
                  <a:srgbClr val="808080"/>
                </a:solidFill>
                <a:uFillTx/>
                <a:latin typeface="Arial"/>
                <a:ea typeface="DejaVu Sans"/>
              </a:rPr>
              <a:t>With contributions from: A. Lee, G. Dybkjær, R. Holmes, J.F. Piolle, I. Tomazic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38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- global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CustomShape 39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WST - 2018-2024, CV5, grade 2b - S3B 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CustomShape 40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1" name="CustomShape 41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2" name="CustomShape 42"/>
          <p:cNvSpPr/>
          <p:nvPr/>
        </p:nvSpPr>
        <p:spPr>
          <a:xfrm>
            <a:off x="6796080" y="602856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rcRect l="8193" t="10394" r="15978" b="6107"/>
          <a:stretch/>
        </p:blipFill>
        <p:spPr>
          <a:xfrm>
            <a:off x="360000" y="1548000"/>
            <a:ext cx="8125200" cy="39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4677840" cy="4677840"/>
          </a:xfrm>
          <a:prstGeom prst="rect">
            <a:avLst/>
          </a:prstGeom>
          <a:ln w="0">
            <a:noFill/>
          </a:ln>
        </p:spPr>
      </p:pic>
      <p:sp>
        <p:nvSpPr>
          <p:cNvPr id="315" name="CustomShape 36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Histograms – CV5 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CustomShape 37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CustomShape 47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11 May 2020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CustomShape 48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19" name="" descr=""/>
          <p:cNvPicPr/>
          <p:nvPr/>
        </p:nvPicPr>
        <p:blipFill>
          <a:blip r:embed="rId2"/>
          <a:stretch/>
        </p:blipFill>
        <p:spPr>
          <a:xfrm>
            <a:off x="5220000" y="-180000"/>
            <a:ext cx="3597840" cy="3597840"/>
          </a:xfrm>
          <a:prstGeom prst="rect">
            <a:avLst/>
          </a:prstGeom>
          <a:ln w="0">
            <a:noFill/>
          </a:ln>
        </p:spPr>
      </p:pic>
      <p:sp>
        <p:nvSpPr>
          <p:cNvPr id="320" name="CustomShape 49"/>
          <p:cNvSpPr/>
          <p:nvPr/>
        </p:nvSpPr>
        <p:spPr>
          <a:xfrm>
            <a:off x="5851080" y="62388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3"/>
          <a:stretch/>
        </p:blipFill>
        <p:spPr>
          <a:xfrm>
            <a:off x="5220000" y="3240000"/>
            <a:ext cx="3597840" cy="3597840"/>
          </a:xfrm>
          <a:prstGeom prst="rect">
            <a:avLst/>
          </a:prstGeom>
          <a:ln w="0">
            <a:noFill/>
          </a:ln>
        </p:spPr>
      </p:pic>
      <p:sp>
        <p:nvSpPr>
          <p:cNvPr id="322" name="CustomShape 50"/>
          <p:cNvSpPr/>
          <p:nvPr/>
        </p:nvSpPr>
        <p:spPr>
          <a:xfrm>
            <a:off x="5856120" y="37926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CustomShape 51"/>
          <p:cNvSpPr/>
          <p:nvPr/>
        </p:nvSpPr>
        <p:spPr>
          <a:xfrm>
            <a:off x="1025640" y="2023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CustomShape 52"/>
          <p:cNvSpPr/>
          <p:nvPr/>
        </p:nvSpPr>
        <p:spPr>
          <a:xfrm>
            <a:off x="446040" y="896760"/>
            <a:ext cx="132696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25" name="CustomShape 53"/>
          <p:cNvSpPr/>
          <p:nvPr/>
        </p:nvSpPr>
        <p:spPr>
          <a:xfrm>
            <a:off x="451440" y="880920"/>
            <a:ext cx="132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2020 - S3B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4937760" y="79560"/>
            <a:ext cx="4170240" cy="5940000"/>
          </a:xfrm>
          <a:prstGeom prst="rect">
            <a:avLst/>
          </a:prstGeom>
          <a:ln w="0">
            <a:noFill/>
          </a:ln>
        </p:spPr>
      </p:pic>
      <p:pic>
        <p:nvPicPr>
          <p:cNvPr id="327" name="" descr=""/>
          <p:cNvPicPr/>
          <p:nvPr/>
        </p:nvPicPr>
        <p:blipFill>
          <a:blip r:embed="rId2"/>
          <a:stretch/>
        </p:blipFill>
        <p:spPr>
          <a:xfrm>
            <a:off x="540000" y="2144520"/>
            <a:ext cx="4320000" cy="3875040"/>
          </a:xfrm>
          <a:prstGeom prst="rect">
            <a:avLst/>
          </a:prstGeom>
          <a:ln w="0">
            <a:noFill/>
          </a:ln>
        </p:spPr>
      </p:pic>
      <p:sp>
        <p:nvSpPr>
          <p:cNvPr id="328" name="CustomShape 43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29" name="CustomShape 44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– histograms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CustomShape 45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1" name="CustomShape 46"/>
          <p:cNvSpPr/>
          <p:nvPr/>
        </p:nvSpPr>
        <p:spPr>
          <a:xfrm>
            <a:off x="297360" y="896760"/>
            <a:ext cx="278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– 2024 – S3B - CV5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CustomShape 54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3" name="CustomShape 55"/>
          <p:cNvSpPr/>
          <p:nvPr/>
        </p:nvSpPr>
        <p:spPr>
          <a:xfrm>
            <a:off x="3700080" y="202464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CustomShape 56"/>
          <p:cNvSpPr/>
          <p:nvPr/>
        </p:nvSpPr>
        <p:spPr>
          <a:xfrm>
            <a:off x="8067240" y="8640"/>
            <a:ext cx="1002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59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statistics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2024 – S3 A vs B – WST CV5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CustomShape 187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8" name="CustomShape 188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9" name="CustomShape 189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0" name="Rectangle 13"/>
          <p:cNvSpPr/>
          <p:nvPr/>
        </p:nvSpPr>
        <p:spPr>
          <a:xfrm>
            <a:off x="6840000" y="360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1" name="Rectangle 14"/>
          <p:cNvSpPr/>
          <p:nvPr/>
        </p:nvSpPr>
        <p:spPr>
          <a:xfrm>
            <a:off x="864000" y="1728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2" name="" descr=""/>
          <p:cNvPicPr/>
          <p:nvPr/>
        </p:nvPicPr>
        <p:blipFill>
          <a:blip r:embed="rId1"/>
          <a:stretch/>
        </p:blipFill>
        <p:spPr>
          <a:xfrm>
            <a:off x="244800" y="207612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43" name="" descr=""/>
          <p:cNvPicPr/>
          <p:nvPr/>
        </p:nvPicPr>
        <p:blipFill>
          <a:blip r:embed="rId2"/>
          <a:stretch/>
        </p:blipFill>
        <p:spPr>
          <a:xfrm>
            <a:off x="244800" y="420408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44" name="" descr=""/>
          <p:cNvPicPr/>
          <p:nvPr/>
        </p:nvPicPr>
        <p:blipFill>
          <a:blip r:embed="rId3"/>
          <a:stretch/>
        </p:blipFill>
        <p:spPr>
          <a:xfrm>
            <a:off x="4680000" y="99612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45" name="" descr=""/>
          <p:cNvPicPr/>
          <p:nvPr/>
        </p:nvPicPr>
        <p:blipFill>
          <a:blip r:embed="rId4"/>
          <a:stretch/>
        </p:blipFill>
        <p:spPr>
          <a:xfrm>
            <a:off x="4683600" y="3336120"/>
            <a:ext cx="4280400" cy="15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60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</a:t>
            </a: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statistics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CustomShape 61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2024 – S3 A vs B 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D3/N3 CV5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CustomShape 62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9" name="CustomShape 63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50" name="CustomShape 67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51" name="Rectangle 1"/>
          <p:cNvSpPr/>
          <p:nvPr/>
        </p:nvSpPr>
        <p:spPr>
          <a:xfrm>
            <a:off x="6840000" y="360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Rectangle 2"/>
          <p:cNvSpPr/>
          <p:nvPr/>
        </p:nvSpPr>
        <p:spPr>
          <a:xfrm>
            <a:off x="864000" y="1728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244800" y="225612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4719600" y="90000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55" name="" descr=""/>
          <p:cNvPicPr/>
          <p:nvPr/>
        </p:nvPicPr>
        <p:blipFill>
          <a:blip r:embed="rId3"/>
          <a:stretch/>
        </p:blipFill>
        <p:spPr>
          <a:xfrm>
            <a:off x="4719600" y="378000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56" name="" descr=""/>
          <p:cNvPicPr/>
          <p:nvPr/>
        </p:nvPicPr>
        <p:blipFill>
          <a:blip r:embed="rId4"/>
          <a:stretch/>
        </p:blipFill>
        <p:spPr>
          <a:xfrm>
            <a:off x="219600" y="4236120"/>
            <a:ext cx="4280400" cy="15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68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</a:t>
            </a: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statistics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CustomShape 69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2024 – S3 A vs B 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D2/N2 CV5 day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CustomShape 70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60" name="CustomShape 71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61" name="CustomShape 72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62" name="Rectangle 3"/>
          <p:cNvSpPr/>
          <p:nvPr/>
        </p:nvSpPr>
        <p:spPr>
          <a:xfrm>
            <a:off x="6840000" y="360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Rectangle 4"/>
          <p:cNvSpPr/>
          <p:nvPr/>
        </p:nvSpPr>
        <p:spPr>
          <a:xfrm>
            <a:off x="864000" y="1728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180000" y="207612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65" name="" descr=""/>
          <p:cNvPicPr/>
          <p:nvPr/>
        </p:nvPicPr>
        <p:blipFill>
          <a:blip r:embed="rId2"/>
          <a:stretch/>
        </p:blipFill>
        <p:spPr>
          <a:xfrm>
            <a:off x="180000" y="414000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66" name="" descr=""/>
          <p:cNvPicPr/>
          <p:nvPr/>
        </p:nvPicPr>
        <p:blipFill>
          <a:blip r:embed="rId3"/>
          <a:stretch/>
        </p:blipFill>
        <p:spPr>
          <a:xfrm>
            <a:off x="4609800" y="72000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67" name="" descr=""/>
          <p:cNvPicPr/>
          <p:nvPr/>
        </p:nvPicPr>
        <p:blipFill>
          <a:blip r:embed="rId4"/>
          <a:stretch/>
        </p:blipFill>
        <p:spPr>
          <a:xfrm>
            <a:off x="4609800" y="2796120"/>
            <a:ext cx="4280400" cy="15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73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</a:t>
            </a: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statistics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9" name="CustomShape 74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2024 – S3 A vs B 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D2/N2 CV5 night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0" name="CustomShape 75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1" name="CustomShape 76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2" name="CustomShape 77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3" name="Rectangle 7"/>
          <p:cNvSpPr/>
          <p:nvPr/>
        </p:nvSpPr>
        <p:spPr>
          <a:xfrm>
            <a:off x="6840000" y="360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Rectangle 8"/>
          <p:cNvSpPr/>
          <p:nvPr/>
        </p:nvSpPr>
        <p:spPr>
          <a:xfrm>
            <a:off x="864000" y="172800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4719600" y="315612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76" name="" descr=""/>
          <p:cNvPicPr/>
          <p:nvPr/>
        </p:nvPicPr>
        <p:blipFill>
          <a:blip r:embed="rId2"/>
          <a:stretch/>
        </p:blipFill>
        <p:spPr>
          <a:xfrm>
            <a:off x="4719600" y="90000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77" name="" descr=""/>
          <p:cNvPicPr/>
          <p:nvPr/>
        </p:nvPicPr>
        <p:blipFill>
          <a:blip r:embed="rId3"/>
          <a:stretch/>
        </p:blipFill>
        <p:spPr>
          <a:xfrm>
            <a:off x="180000" y="4475160"/>
            <a:ext cx="4280400" cy="1523880"/>
          </a:xfrm>
          <a:prstGeom prst="rect">
            <a:avLst/>
          </a:prstGeom>
          <a:ln w="0">
            <a:noFill/>
          </a:ln>
        </p:spPr>
      </p:pic>
      <p:pic>
        <p:nvPicPr>
          <p:cNvPr id="378" name="" descr=""/>
          <p:cNvPicPr/>
          <p:nvPr/>
        </p:nvPicPr>
        <p:blipFill>
          <a:blip r:embed="rId4"/>
          <a:stretch/>
        </p:blipFill>
        <p:spPr>
          <a:xfrm>
            <a:off x="219600" y="2340000"/>
            <a:ext cx="4280400" cy="15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0" y="1260000"/>
            <a:ext cx="4763880" cy="4763880"/>
          </a:xfrm>
          <a:prstGeom prst="rect">
            <a:avLst/>
          </a:prstGeom>
          <a:ln w="0">
            <a:noFill/>
          </a:ln>
        </p:spPr>
      </p:pic>
      <p:pic>
        <p:nvPicPr>
          <p:cNvPr id="380" name="" descr=""/>
          <p:cNvPicPr/>
          <p:nvPr/>
        </p:nvPicPr>
        <p:blipFill>
          <a:blip r:embed="rId2"/>
          <a:stretch/>
        </p:blipFill>
        <p:spPr>
          <a:xfrm>
            <a:off x="4320000" y="1255680"/>
            <a:ext cx="4763880" cy="4763880"/>
          </a:xfrm>
          <a:prstGeom prst="rect">
            <a:avLst/>
          </a:prstGeom>
          <a:ln w="0">
            <a:noFill/>
          </a:ln>
        </p:spPr>
      </p:pic>
      <p:sp>
        <p:nvSpPr>
          <p:cNvPr id="381" name="CustomShape 57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RDAC split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2" name="CustomShape 58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2020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CustomShape 64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4" name="CustomShape 65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5" name="CustomShape 66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6" name="Rectangle 5"/>
          <p:cNvSpPr/>
          <p:nvPr/>
        </p:nvSpPr>
        <p:spPr>
          <a:xfrm>
            <a:off x="2238480" y="191088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7" name="Rectangle 6"/>
          <p:cNvSpPr/>
          <p:nvPr/>
        </p:nvSpPr>
        <p:spPr>
          <a:xfrm>
            <a:off x="6738480" y="2162880"/>
            <a:ext cx="7149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3"/>
          <a:srcRect l="0" t="0" r="38491" b="0"/>
          <a:stretch/>
        </p:blipFill>
        <p:spPr>
          <a:xfrm>
            <a:off x="6362280" y="14040"/>
            <a:ext cx="2721600" cy="214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54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D3,D2,N3,N2 - all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0" name="CustomShape 155"/>
          <p:cNvSpPr/>
          <p:nvPr/>
        </p:nvSpPr>
        <p:spPr>
          <a:xfrm>
            <a:off x="15516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2023 - CV5, D3, N3 excluded in day time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1"/>
          <a:srcRect l="0" t="8199" r="0" b="46896"/>
          <a:stretch/>
        </p:blipFill>
        <p:spPr>
          <a:xfrm>
            <a:off x="54720" y="1260000"/>
            <a:ext cx="4788000" cy="3222000"/>
          </a:xfrm>
          <a:prstGeom prst="rect">
            <a:avLst/>
          </a:prstGeom>
          <a:ln w="0">
            <a:noFill/>
          </a:ln>
        </p:spPr>
      </p:pic>
      <p:sp>
        <p:nvSpPr>
          <p:cNvPr id="392" name="CustomShape 156"/>
          <p:cNvSpPr/>
          <p:nvPr/>
        </p:nvSpPr>
        <p:spPr>
          <a:xfrm>
            <a:off x="665640" y="1555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2"/>
          <a:srcRect l="0" t="9342" r="0" b="48058"/>
          <a:stretch/>
        </p:blipFill>
        <p:spPr>
          <a:xfrm>
            <a:off x="4869360" y="1296000"/>
            <a:ext cx="3597840" cy="2303640"/>
          </a:xfrm>
          <a:prstGeom prst="rect">
            <a:avLst/>
          </a:prstGeom>
          <a:ln w="0">
            <a:noFill/>
          </a:ln>
        </p:spPr>
      </p:pic>
      <p:sp>
        <p:nvSpPr>
          <p:cNvPr id="394" name="CustomShape 157"/>
          <p:cNvSpPr/>
          <p:nvPr/>
        </p:nvSpPr>
        <p:spPr>
          <a:xfrm>
            <a:off x="7507080" y="145188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5" name="" descr=""/>
          <p:cNvPicPr/>
          <p:nvPr/>
        </p:nvPicPr>
        <p:blipFill>
          <a:blip r:embed="rId3"/>
          <a:srcRect l="0" t="9342" r="0" b="46728"/>
          <a:stretch/>
        </p:blipFill>
        <p:spPr>
          <a:xfrm>
            <a:off x="4860000" y="3564000"/>
            <a:ext cx="3597840" cy="237564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159"/>
          <p:cNvSpPr/>
          <p:nvPr/>
        </p:nvSpPr>
        <p:spPr>
          <a:xfrm>
            <a:off x="7368120" y="37206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7" name="" descr=""/>
          <p:cNvPicPr/>
          <p:nvPr/>
        </p:nvPicPr>
        <p:blipFill>
          <a:blip r:embed="rId4"/>
          <a:srcRect l="0" t="53855" r="0" b="4146"/>
          <a:stretch/>
        </p:blipFill>
        <p:spPr>
          <a:xfrm>
            <a:off x="81360" y="4500000"/>
            <a:ext cx="4788000" cy="17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60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D3,D2,N3,N2 - all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9" name="CustomShape 161"/>
          <p:cNvSpPr/>
          <p:nvPr/>
        </p:nvSpPr>
        <p:spPr>
          <a:xfrm>
            <a:off x="15516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2024 - CV5, D3, N3 excluded in day time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1"/>
          <a:srcRect l="0" t="9807" r="0" b="48062"/>
          <a:stretch/>
        </p:blipFill>
        <p:spPr>
          <a:xfrm>
            <a:off x="0" y="1260000"/>
            <a:ext cx="4812480" cy="3059640"/>
          </a:xfrm>
          <a:prstGeom prst="rect">
            <a:avLst/>
          </a:prstGeom>
          <a:ln w="0">
            <a:noFill/>
          </a:ln>
        </p:spPr>
      </p:pic>
      <p:sp>
        <p:nvSpPr>
          <p:cNvPr id="401" name="CustomShape 162"/>
          <p:cNvSpPr/>
          <p:nvPr/>
        </p:nvSpPr>
        <p:spPr>
          <a:xfrm>
            <a:off x="665640" y="1411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2" name="" descr=""/>
          <p:cNvPicPr/>
          <p:nvPr/>
        </p:nvPicPr>
        <p:blipFill>
          <a:blip r:embed="rId2"/>
          <a:srcRect l="0" t="8467" r="0" b="44801"/>
          <a:stretch/>
        </p:blipFill>
        <p:spPr>
          <a:xfrm>
            <a:off x="4896000" y="1260000"/>
            <a:ext cx="3597840" cy="2519640"/>
          </a:xfrm>
          <a:prstGeom prst="rect">
            <a:avLst/>
          </a:prstGeom>
          <a:ln w="0">
            <a:noFill/>
          </a:ln>
        </p:spPr>
      </p:pic>
      <p:sp>
        <p:nvSpPr>
          <p:cNvPr id="403" name="CustomShape 163"/>
          <p:cNvSpPr/>
          <p:nvPr/>
        </p:nvSpPr>
        <p:spPr>
          <a:xfrm>
            <a:off x="7507080" y="145188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4" name="" descr=""/>
          <p:cNvPicPr/>
          <p:nvPr/>
        </p:nvPicPr>
        <p:blipFill>
          <a:blip r:embed="rId3"/>
          <a:srcRect l="0" t="10950" r="0" b="45944"/>
          <a:stretch/>
        </p:blipFill>
        <p:spPr>
          <a:xfrm>
            <a:off x="4905360" y="3600000"/>
            <a:ext cx="3597840" cy="2339640"/>
          </a:xfrm>
          <a:prstGeom prst="rect">
            <a:avLst/>
          </a:prstGeom>
          <a:ln w="0">
            <a:noFill/>
          </a:ln>
        </p:spPr>
      </p:pic>
      <p:sp>
        <p:nvSpPr>
          <p:cNvPr id="405" name="CustomShape 164"/>
          <p:cNvSpPr/>
          <p:nvPr/>
        </p:nvSpPr>
        <p:spPr>
          <a:xfrm>
            <a:off x="7368120" y="37206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4"/>
          <a:srcRect l="0" t="54659" r="0" b="5696"/>
          <a:stretch/>
        </p:blipFill>
        <p:spPr>
          <a:xfrm>
            <a:off x="0" y="4320000"/>
            <a:ext cx="4811400" cy="158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93"/>
          <p:cNvSpPr/>
          <p:nvPr/>
        </p:nvSpPr>
        <p:spPr>
          <a:xfrm>
            <a:off x="246240" y="187200"/>
            <a:ext cx="8647920" cy="6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GB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Outline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CustomShape 195"/>
          <p:cNvSpPr/>
          <p:nvPr/>
        </p:nvSpPr>
        <p:spPr>
          <a:xfrm>
            <a:off x="244800" y="888840"/>
            <a:ext cx="8647920" cy="51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CustomShape 196"/>
          <p:cNvSpPr/>
          <p:nvPr/>
        </p:nvSpPr>
        <p:spPr>
          <a:xfrm>
            <a:off x="8231760" y="6019920"/>
            <a:ext cx="65268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9" name="CustomShape 197"/>
          <p:cNvSpPr/>
          <p:nvPr/>
        </p:nvSpPr>
        <p:spPr>
          <a:xfrm>
            <a:off x="6796080" y="6019920"/>
            <a:ext cx="130104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0" name="CustomShape 198"/>
          <p:cNvSpPr/>
          <p:nvPr/>
        </p:nvSpPr>
        <p:spPr>
          <a:xfrm>
            <a:off x="397080" y="1041480"/>
            <a:ext cx="8647920" cy="40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Introduction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Data sources and processing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Validation methods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Validation Results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NRT 2020 - 2022 – WST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Results per year - WST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D3, D2, N3, N2  results for the 2020 - 2022 data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Conclusion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5092200" y="360000"/>
            <a:ext cx="3366720" cy="252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71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Regional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rcRect l="0" t="7975" r="0" b="3130"/>
          <a:stretch/>
        </p:blipFill>
        <p:spPr>
          <a:xfrm>
            <a:off x="720000" y="1080000"/>
            <a:ext cx="3957840" cy="5037480"/>
          </a:xfrm>
          <a:prstGeom prst="rect">
            <a:avLst/>
          </a:prstGeom>
          <a:ln w="0">
            <a:noFill/>
          </a:ln>
        </p:spPr>
      </p:pic>
      <p:sp>
        <p:nvSpPr>
          <p:cNvPr id="409" name="CustomShape 172"/>
          <p:cNvSpPr/>
          <p:nvPr/>
        </p:nvSpPr>
        <p:spPr>
          <a:xfrm>
            <a:off x="15516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2020 – WST CV5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0" name="CustomShape 173"/>
          <p:cNvSpPr/>
          <p:nvPr/>
        </p:nvSpPr>
        <p:spPr>
          <a:xfrm>
            <a:off x="3240000" y="134172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2"/>
          <a:srcRect l="0" t="7773" r="0" b="3327"/>
          <a:stretch/>
        </p:blipFill>
        <p:spPr>
          <a:xfrm>
            <a:off x="4680000" y="1080000"/>
            <a:ext cx="3957840" cy="5037480"/>
          </a:xfrm>
          <a:prstGeom prst="rect">
            <a:avLst/>
          </a:prstGeom>
          <a:ln w="0">
            <a:noFill/>
          </a:ln>
        </p:spPr>
      </p:pic>
      <p:sp>
        <p:nvSpPr>
          <p:cNvPr id="412" name="CustomShape 174"/>
          <p:cNvSpPr/>
          <p:nvPr/>
        </p:nvSpPr>
        <p:spPr>
          <a:xfrm>
            <a:off x="7167240" y="12960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" descr=""/>
          <p:cNvPicPr/>
          <p:nvPr/>
        </p:nvPicPr>
        <p:blipFill>
          <a:blip r:embed="rId1"/>
          <a:srcRect l="0" t="9342" r="0" b="2717"/>
          <a:stretch/>
        </p:blipFill>
        <p:spPr>
          <a:xfrm>
            <a:off x="360000" y="1152000"/>
            <a:ext cx="3957840" cy="4983840"/>
          </a:xfrm>
          <a:prstGeom prst="rect">
            <a:avLst/>
          </a:prstGeom>
          <a:ln w="0">
            <a:noFill/>
          </a:ln>
        </p:spPr>
      </p:pic>
      <p:sp>
        <p:nvSpPr>
          <p:cNvPr id="414" name="CustomShape 180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– Regional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5" name="CustomShape 182"/>
          <p:cNvSpPr/>
          <p:nvPr/>
        </p:nvSpPr>
        <p:spPr>
          <a:xfrm>
            <a:off x="15516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2024 – WST CV5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6" name="CustomShape 183"/>
          <p:cNvSpPr/>
          <p:nvPr/>
        </p:nvSpPr>
        <p:spPr>
          <a:xfrm>
            <a:off x="3240000" y="134172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7" name="" descr=""/>
          <p:cNvPicPr/>
          <p:nvPr/>
        </p:nvPicPr>
        <p:blipFill>
          <a:blip r:embed="rId2"/>
          <a:srcRect l="0" t="9342" r="0" b="2989"/>
          <a:stretch/>
        </p:blipFill>
        <p:spPr>
          <a:xfrm>
            <a:off x="4464000" y="1148400"/>
            <a:ext cx="3957840" cy="4969440"/>
          </a:xfrm>
          <a:prstGeom prst="rect">
            <a:avLst/>
          </a:prstGeom>
          <a:ln w="0">
            <a:noFill/>
          </a:ln>
        </p:spPr>
      </p:pic>
      <p:sp>
        <p:nvSpPr>
          <p:cNvPr id="418" name="CustomShape 184"/>
          <p:cNvSpPr/>
          <p:nvPr/>
        </p:nvSpPr>
        <p:spPr>
          <a:xfrm>
            <a:off x="7167240" y="12960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ontent Placeholder 2_9"/>
          <p:cNvSpPr/>
          <p:nvPr/>
        </p:nvSpPr>
        <p:spPr>
          <a:xfrm>
            <a:off x="246240" y="79740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Validation of SLSTR with FRM data: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Shows very good results for SLSTR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Virtually no mean difference at night and only a small difference at day time .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Some mean differences, mainly SLSTR 3 B D2 data in 2020 and 2021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RSD is lower at night than day time and comparable to AATSR .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Some regional differences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Lower data volume in 2021 and 2022, due to slow COVID recovery of some shipping operators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Validation data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Felyx processing at EUMETSAT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WST and WCT data for 2018-2024 available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69a2e"/>
                </a:solidFill>
                <a:uFillTx/>
                <a:latin typeface="Arial"/>
                <a:ea typeface="ＭＳ Ｐゴシック"/>
              </a:rPr>
              <a:t>2023-2024 data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134"/>
              </a:spcBef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CustomShape 1_9"/>
          <p:cNvSpPr/>
          <p:nvPr/>
        </p:nvSpPr>
        <p:spPr>
          <a:xfrm>
            <a:off x="246240" y="187200"/>
            <a:ext cx="8644680" cy="6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21" name="CustomShape 3_9"/>
          <p:cNvSpPr/>
          <p:nvPr/>
        </p:nvSpPr>
        <p:spPr>
          <a:xfrm>
            <a:off x="8231760" y="6019920"/>
            <a:ext cx="64944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fld id="{ABF4EDE0-508E-4C79-82BE-8EC212F836B2}" type="slidenum"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&lt;number&gt;</a:t>
            </a:fld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2" name="Title 1_8"/>
          <p:cNvSpPr/>
          <p:nvPr/>
        </p:nvSpPr>
        <p:spPr>
          <a:xfrm>
            <a:off x="246240" y="18756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Summary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204"/>
          <p:cNvSpPr/>
          <p:nvPr/>
        </p:nvSpPr>
        <p:spPr>
          <a:xfrm>
            <a:off x="246240" y="187200"/>
            <a:ext cx="8646120" cy="6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GB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Data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3" name="CustomShape 205"/>
          <p:cNvSpPr/>
          <p:nvPr/>
        </p:nvSpPr>
        <p:spPr>
          <a:xfrm>
            <a:off x="244800" y="888840"/>
            <a:ext cx="8646120" cy="51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858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16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NRT data 2018-2024</a:t>
            </a:r>
            <a:endParaRPr b="0" lang="en-GB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FRM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858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16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Radiometer data from ships4sst</a:t>
            </a:r>
            <a:endParaRPr b="0" lang="en-GB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The MDB files are produced by Felyx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SLSTR L1b and L2 data within 400x400 pixels of match-up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L2R data within 6hrs of match-up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CustomShape 207"/>
          <p:cNvSpPr/>
          <p:nvPr/>
        </p:nvSpPr>
        <p:spPr>
          <a:xfrm>
            <a:off x="1771560" y="6019560"/>
            <a:ext cx="452808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rcRect l="6142" t="2534" r="15984" b="9355"/>
          <a:stretch/>
        </p:blipFill>
        <p:spPr>
          <a:xfrm>
            <a:off x="3240000" y="3240000"/>
            <a:ext cx="5397120" cy="269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208"/>
          <p:cNvSpPr/>
          <p:nvPr/>
        </p:nvSpPr>
        <p:spPr>
          <a:xfrm>
            <a:off x="246240" y="187200"/>
            <a:ext cx="8646120" cy="6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GB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methods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CustomShape 209"/>
          <p:cNvSpPr/>
          <p:nvPr/>
        </p:nvSpPr>
        <p:spPr>
          <a:xfrm>
            <a:off x="244800" y="888840"/>
            <a:ext cx="8646120" cy="51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MDB files (as produced by felyx) are reprocessed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allow multiple matches per match-up location (overpass)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Validate WST, D3, D2, N3, N2 and all GHRSST CV levels (0, 3,4,5)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864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Results are only shown for GHRSST CV 5 (best quality)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follow the Wimmer et.al. 2012 approach.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Wimmer et. al. 2012: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4899ff"/>
              </a:buClr>
              <a:buFont typeface="Arial"/>
              <a:buChar char="•"/>
            </a:pPr>
            <a:r>
              <a:rPr b="0" lang="en-GB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Match-up grades  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CustomShape 210"/>
          <p:cNvSpPr/>
          <p:nvPr/>
        </p:nvSpPr>
        <p:spPr>
          <a:xfrm>
            <a:off x="8231760" y="6019920"/>
            <a:ext cx="65088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9" name="CustomShape 212"/>
          <p:cNvSpPr/>
          <p:nvPr/>
        </p:nvSpPr>
        <p:spPr>
          <a:xfrm>
            <a:off x="1771560" y="6019560"/>
            <a:ext cx="4528080" cy="2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0" name="CustomShape 213"/>
          <p:cNvSpPr/>
          <p:nvPr/>
        </p:nvSpPr>
        <p:spPr>
          <a:xfrm>
            <a:off x="6796080" y="6019920"/>
            <a:ext cx="1299240" cy="2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2149920" y="3705840"/>
            <a:ext cx="3249000" cy="973080"/>
          </a:xfrm>
          <a:prstGeom prst="rect">
            <a:avLst/>
          </a:prstGeom>
          <a:ln w="0">
            <a:noFill/>
          </a:ln>
        </p:spPr>
      </p:pic>
      <p:sp>
        <p:nvSpPr>
          <p:cNvPr id="262" name="CustomShape 199"/>
          <p:cNvSpPr/>
          <p:nvPr/>
        </p:nvSpPr>
        <p:spPr>
          <a:xfrm>
            <a:off x="683640" y="5148000"/>
            <a:ext cx="680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Wimmer, W., Robinson, I. S., &amp; Donlon, C. J. (2012). </a:t>
            </a:r>
            <a:r>
              <a:rPr b="0" lang="en-GB" sz="1200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Long-term validation of AATSR SST data products using shipborne radiometry in the Bay of Biscay and English Channel</a:t>
            </a:r>
            <a:r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. </a:t>
            </a:r>
            <a:r>
              <a:rPr b="0" i="1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Remote Sensing of Environment</a:t>
            </a:r>
            <a:r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, </a:t>
            </a:r>
            <a:r>
              <a:rPr b="0" i="1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116</a:t>
            </a:r>
            <a:r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, 17-31. DOI: </a:t>
            </a:r>
            <a:r>
              <a:rPr b="0" lang="en-GB" sz="1200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10.1016/j.rse.2011.03.022</a:t>
            </a:r>
            <a:endParaRPr b="0" lang="en-GB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rcRect l="0" t="9080" r="0" b="46296"/>
          <a:stretch/>
        </p:blipFill>
        <p:spPr>
          <a:xfrm>
            <a:off x="4320000" y="2959920"/>
            <a:ext cx="4814640" cy="3059640"/>
          </a:xfrm>
          <a:prstGeom prst="rect">
            <a:avLst/>
          </a:prstGeom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rcRect l="0" t="10753" r="0" b="47242"/>
          <a:stretch/>
        </p:blipFill>
        <p:spPr>
          <a:xfrm>
            <a:off x="4320000" y="180000"/>
            <a:ext cx="4814640" cy="2880000"/>
          </a:xfrm>
          <a:prstGeom prst="rect">
            <a:avLst/>
          </a:prstGeom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rcRect l="0" t="8916" r="7289" b="46296"/>
          <a:stretch/>
        </p:blipFill>
        <p:spPr>
          <a:xfrm>
            <a:off x="36000" y="1789200"/>
            <a:ext cx="4463640" cy="3070800"/>
          </a:xfrm>
          <a:prstGeom prst="rect">
            <a:avLst/>
          </a:prstGeom>
          <a:ln w="0">
            <a:noFill/>
          </a:ln>
        </p:spPr>
      </p:pic>
      <p:sp>
        <p:nvSpPr>
          <p:cNvPr id="266" name="CustomShape 4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- global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WST – 2018 - 2024, CV 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CustomShape 13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9" name="CustomShape 14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0" name="CustomShape 15"/>
          <p:cNvSpPr/>
          <p:nvPr/>
        </p:nvSpPr>
        <p:spPr>
          <a:xfrm>
            <a:off x="6796080" y="602856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71" name="CustomShape 16"/>
          <p:cNvSpPr/>
          <p:nvPr/>
        </p:nvSpPr>
        <p:spPr>
          <a:xfrm>
            <a:off x="773640" y="2095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CustomShape 17"/>
          <p:cNvSpPr/>
          <p:nvPr/>
        </p:nvSpPr>
        <p:spPr>
          <a:xfrm>
            <a:off x="7771320" y="26172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CustomShape 18"/>
          <p:cNvSpPr/>
          <p:nvPr/>
        </p:nvSpPr>
        <p:spPr>
          <a:xfrm>
            <a:off x="7740000" y="33840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" descr=""/>
          <p:cNvPicPr/>
          <p:nvPr/>
        </p:nvPicPr>
        <p:blipFill>
          <a:blip r:embed="rId1"/>
          <a:srcRect l="0" t="52295" r="0" b="3078"/>
          <a:stretch/>
        </p:blipFill>
        <p:spPr>
          <a:xfrm>
            <a:off x="4500000" y="3240360"/>
            <a:ext cx="4814640" cy="3059640"/>
          </a:xfrm>
          <a:prstGeom prst="rect">
            <a:avLst/>
          </a:prstGeom>
          <a:ln w="0">
            <a:noFill/>
          </a:ln>
        </p:spPr>
      </p:pic>
      <p:pic>
        <p:nvPicPr>
          <p:cNvPr id="275" name="" descr=""/>
          <p:cNvPicPr/>
          <p:nvPr/>
        </p:nvPicPr>
        <p:blipFill>
          <a:blip r:embed="rId2"/>
          <a:srcRect l="0" t="52295" r="5988" b="3078"/>
          <a:stretch/>
        </p:blipFill>
        <p:spPr>
          <a:xfrm>
            <a:off x="4473360" y="72360"/>
            <a:ext cx="4526280" cy="3059640"/>
          </a:xfrm>
          <a:prstGeom prst="rect">
            <a:avLst/>
          </a:prstGeom>
          <a:ln w="0">
            <a:noFill/>
          </a:ln>
        </p:spPr>
      </p:pic>
      <p:pic>
        <p:nvPicPr>
          <p:cNvPr id="276" name="" descr=""/>
          <p:cNvPicPr/>
          <p:nvPr/>
        </p:nvPicPr>
        <p:blipFill>
          <a:blip r:embed="rId3"/>
          <a:srcRect l="0" t="53697" r="7481" b="1679"/>
          <a:stretch/>
        </p:blipFill>
        <p:spPr>
          <a:xfrm>
            <a:off x="45360" y="1980000"/>
            <a:ext cx="4454280" cy="3059640"/>
          </a:xfrm>
          <a:prstGeom prst="rect">
            <a:avLst/>
          </a:prstGeom>
          <a:ln w="0">
            <a:noFill/>
          </a:ln>
        </p:spPr>
      </p:pic>
      <p:sp>
        <p:nvSpPr>
          <p:cNvPr id="277" name="CustomShape 85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- global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WST – 2018 - 2024, CV 5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1" name="CustomShape 9"/>
          <p:cNvSpPr/>
          <p:nvPr/>
        </p:nvSpPr>
        <p:spPr>
          <a:xfrm>
            <a:off x="6796080" y="602856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2" name="CustomShape 10"/>
          <p:cNvSpPr/>
          <p:nvPr/>
        </p:nvSpPr>
        <p:spPr>
          <a:xfrm>
            <a:off x="629640" y="2095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CustomShape 11"/>
          <p:cNvSpPr/>
          <p:nvPr/>
        </p:nvSpPr>
        <p:spPr>
          <a:xfrm>
            <a:off x="5251320" y="26172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CustomShape 12"/>
          <p:cNvSpPr/>
          <p:nvPr/>
        </p:nvSpPr>
        <p:spPr>
          <a:xfrm>
            <a:off x="5292000" y="34560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21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results - global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CustomShape 22"/>
          <p:cNvSpPr/>
          <p:nvPr/>
        </p:nvSpPr>
        <p:spPr>
          <a:xfrm>
            <a:off x="244800" y="888840"/>
            <a:ext cx="8645400" cy="51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899ff"/>
              </a:buClr>
              <a:buFont typeface="Wingdings" charset="2"/>
              <a:buChar char=""/>
            </a:pPr>
            <a:r>
              <a:rPr b="0" lang="en-GB" sz="20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WST – 2018 - 2024, CV5, grade 2b - S3A  </a:t>
            </a:r>
            <a:endParaRPr b="0" lang="en-GB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CustomShape 23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8" name="CustomShape 24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89" name="CustomShape 25"/>
          <p:cNvSpPr/>
          <p:nvPr/>
        </p:nvSpPr>
        <p:spPr>
          <a:xfrm>
            <a:off x="6796080" y="602856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rcRect l="9836" t="11452" r="14335" b="7279"/>
          <a:stretch/>
        </p:blipFill>
        <p:spPr>
          <a:xfrm>
            <a:off x="299160" y="1440000"/>
            <a:ext cx="8337240" cy="39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9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Histograms – CV5 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CustomShape 20"/>
          <p:cNvSpPr/>
          <p:nvPr/>
        </p:nvSpPr>
        <p:spPr>
          <a:xfrm>
            <a:off x="8231760" y="6019920"/>
            <a:ext cx="65016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Page 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CustomShape 29"/>
          <p:cNvSpPr/>
          <p:nvPr/>
        </p:nvSpPr>
        <p:spPr>
          <a:xfrm>
            <a:off x="6796080" y="6019920"/>
            <a:ext cx="1298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11 May 2020</a:t>
            </a:r>
            <a:endParaRPr b="0" lang="en-GB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CustomShape 30"/>
          <p:cNvSpPr/>
          <p:nvPr/>
        </p:nvSpPr>
        <p:spPr>
          <a:xfrm>
            <a:off x="1771560" y="6019560"/>
            <a:ext cx="452736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5220000" y="-145080"/>
            <a:ext cx="3597840" cy="3597840"/>
          </a:xfrm>
          <a:prstGeom prst="rect">
            <a:avLst/>
          </a:prstGeom>
          <a:ln w="0">
            <a:noFill/>
          </a:ln>
        </p:spPr>
      </p:pic>
      <p:sp>
        <p:nvSpPr>
          <p:cNvPr id="296" name="CustomShape 31"/>
          <p:cNvSpPr/>
          <p:nvPr/>
        </p:nvSpPr>
        <p:spPr>
          <a:xfrm>
            <a:off x="5851080" y="62388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2"/>
          <a:stretch/>
        </p:blipFill>
        <p:spPr>
          <a:xfrm>
            <a:off x="5220000" y="3240000"/>
            <a:ext cx="3597840" cy="359784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32"/>
          <p:cNvSpPr/>
          <p:nvPr/>
        </p:nvSpPr>
        <p:spPr>
          <a:xfrm>
            <a:off x="5856120" y="3792600"/>
            <a:ext cx="92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3"/>
          <a:stretch/>
        </p:blipFill>
        <p:spPr>
          <a:xfrm>
            <a:off x="180000" y="1339560"/>
            <a:ext cx="4677840" cy="467784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33"/>
          <p:cNvSpPr/>
          <p:nvPr/>
        </p:nvSpPr>
        <p:spPr>
          <a:xfrm>
            <a:off x="1025640" y="202356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All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CustomShape 34"/>
          <p:cNvSpPr/>
          <p:nvPr/>
        </p:nvSpPr>
        <p:spPr>
          <a:xfrm>
            <a:off x="128520" y="896760"/>
            <a:ext cx="208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2018 -2024  – S3A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4824000" y="72000"/>
            <a:ext cx="4274640" cy="6088680"/>
          </a:xfrm>
          <a:prstGeom prst="rect">
            <a:avLst/>
          </a:prstGeom>
          <a:ln w="0">
            <a:noFill/>
          </a:ln>
        </p:spPr>
      </p:pic>
      <p:pic>
        <p:nvPicPr>
          <p:cNvPr id="303" name="" descr=""/>
          <p:cNvPicPr/>
          <p:nvPr/>
        </p:nvPicPr>
        <p:blipFill>
          <a:blip r:embed="rId2"/>
          <a:stretch/>
        </p:blipFill>
        <p:spPr>
          <a:xfrm>
            <a:off x="261000" y="1980000"/>
            <a:ext cx="4239000" cy="3802320"/>
          </a:xfrm>
          <a:prstGeom prst="rect">
            <a:avLst/>
          </a:prstGeom>
          <a:ln w="0">
            <a:noFill/>
          </a:ln>
        </p:spPr>
      </p:pic>
      <p:sp>
        <p:nvSpPr>
          <p:cNvPr id="304" name="CustomShape 26"/>
          <p:cNvSpPr/>
          <p:nvPr/>
        </p:nvSpPr>
        <p:spPr>
          <a:xfrm>
            <a:off x="246240" y="187200"/>
            <a:ext cx="8645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3200" strike="noStrike" u="none">
                <a:solidFill>
                  <a:srgbClr val="4899ff"/>
                </a:solidFill>
                <a:uFillTx/>
                <a:latin typeface="Arial"/>
                <a:ea typeface="DejaVu Sans"/>
              </a:rPr>
              <a:t>Validation – histograms </a:t>
            </a:r>
            <a:endParaRPr b="0" lang="en-GB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CustomShape 27"/>
          <p:cNvSpPr/>
          <p:nvPr/>
        </p:nvSpPr>
        <p:spPr>
          <a:xfrm>
            <a:off x="360000" y="900000"/>
            <a:ext cx="259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2018-2024 – S3A - CV5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CustomShape 28"/>
          <p:cNvSpPr/>
          <p:nvPr/>
        </p:nvSpPr>
        <p:spPr>
          <a:xfrm>
            <a:off x="3348000" y="1800000"/>
            <a:ext cx="68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Day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CustomShape 35"/>
          <p:cNvSpPr/>
          <p:nvPr/>
        </p:nvSpPr>
        <p:spPr>
          <a:xfrm>
            <a:off x="7740000" y="-3960"/>
            <a:ext cx="1002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Night</a:t>
            </a:r>
            <a:endParaRPr b="0" lang="en-GB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4899ff"/>
      </a:accent1>
      <a:accent2>
        <a:srgbClr val="70ae47"/>
      </a:accent2>
      <a:accent3>
        <a:srgbClr val="f8c320"/>
      </a:accent3>
      <a:accent4>
        <a:srgbClr val="ff7d0a"/>
      </a:accent4>
      <a:accent5>
        <a:srgbClr val="e03018"/>
      </a:accent5>
      <a:accent6>
        <a:srgbClr val="918655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SST CCI Template v7</Template>
  <TotalTime>2729</TotalTime>
  <Application>LibreOffice/24.8.2.1$Linux_X86_64 LibreOffice_project/0f794b6e29741098670a3b95d60478a65d05ef13</Application>
  <AppVersion>15.0000</AppVersion>
  <Words>103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2018-03-29T14:42:46Z</dcterms:created>
  <dc:creator>Hugh Kelliher</dc:creator>
  <dc:description/>
  <dc:language>en-GB</dc:language>
  <cp:lastModifiedBy/>
  <dcterms:modified xsi:type="dcterms:W3CDTF">2025-04-01T15:09:08Z</dcterms:modified>
  <cp:revision>161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</vt:i4>
  </property>
</Properties>
</file>