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616" r:id="rId2"/>
    <p:sldId id="621" r:id="rId3"/>
    <p:sldId id="628" r:id="rId4"/>
    <p:sldId id="645" r:id="rId5"/>
    <p:sldId id="618" r:id="rId6"/>
    <p:sldId id="646" r:id="rId7"/>
    <p:sldId id="652" r:id="rId8"/>
    <p:sldId id="648" r:id="rId9"/>
    <p:sldId id="649" r:id="rId10"/>
    <p:sldId id="650" r:id="rId11"/>
    <p:sldId id="651" r:id="rId12"/>
    <p:sldId id="653" r:id="rId13"/>
    <p:sldId id="626" r:id="rId14"/>
    <p:sldId id="609" r:id="rId15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C5B9AC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9" autoAdjust="0"/>
    <p:restoredTop sz="90328" autoAdjust="0"/>
  </p:normalViewPr>
  <p:slideViewPr>
    <p:cSldViewPr snapToGrid="0">
      <p:cViewPr varScale="1">
        <p:scale>
          <a:sx n="145" d="100"/>
          <a:sy n="145" d="100"/>
        </p:scale>
        <p:origin x="1374" y="11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50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58DF1-4601-4723-91BE-82902DB2D96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2450"/>
            <a:ext cx="5025783" cy="4115824"/>
          </a:xfrm>
        </p:spPr>
        <p:txBody>
          <a:bodyPr/>
          <a:lstStyle/>
          <a:p>
            <a:endParaRPr lang="en-GB" dirty="0">
              <a:cs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ntinel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>
          <a:xfrm>
            <a:off x="2615715" y="1066419"/>
            <a:ext cx="9512117" cy="548358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6844"/>
          <a:stretch/>
        </p:blipFill>
        <p:spPr>
          <a:xfrm>
            <a:off x="8184750" y="12184"/>
            <a:ext cx="4055594" cy="6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5523" y="1342571"/>
            <a:ext cx="3778182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87815" y="1342571"/>
            <a:ext cx="3778182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0105" y="1342571"/>
            <a:ext cx="3778182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523" y="3773713"/>
            <a:ext cx="3778182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87815" y="3773713"/>
            <a:ext cx="3778182" cy="2373086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0105" y="3773713"/>
            <a:ext cx="3778182" cy="237308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68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341194"/>
            <a:ext cx="11288822" cy="652363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981" b="-4206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8" y="6546636"/>
            <a:ext cx="3332142" cy="3316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522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568443" y="641568"/>
            <a:ext cx="1560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copernicus.eumetsat.int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3"/>
              </a:solidFill>
              <a:latin typeface="+mn-lt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1" r:id="rId1"/>
    <p:sldLayoutId id="2147487678" r:id="rId2"/>
    <p:sldLayoutId id="2147487677" r:id="rId3"/>
    <p:sldLayoutId id="2147487718" r:id="rId4"/>
    <p:sldLayoutId id="2147487664" r:id="rId5"/>
    <p:sldLayoutId id="2147487672" r:id="rId6"/>
    <p:sldLayoutId id="2147487689" r:id="rId7"/>
    <p:sldLayoutId id="2147487679" r:id="rId8"/>
    <p:sldLayoutId id="2147487716" r:id="rId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3v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0" y="1884153"/>
            <a:ext cx="5310909" cy="3133505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US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Comparison (of shipborne radiometers) with other in situ measurements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Gary Corlett, Anne O’Carroll, Igor Tomazic</a:t>
            </a: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ISFRN Workshop 4</a:t>
            </a:r>
            <a:r>
              <a:rPr lang="en-GB" sz="1400" b="0" i="1" baseline="30000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th</a:t>
            </a: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April 2025</a:t>
            </a:r>
          </a:p>
        </p:txBody>
      </p:sp>
    </p:spTree>
    <p:extLst>
      <p:ext uri="{BB962C8B-B14F-4D97-AF65-F5344CB8AC3E}">
        <p14:creationId xmlns:p14="http://schemas.microsoft.com/office/powerpoint/2010/main" val="16937158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25F-DBE9-7E00-441B-5B16486B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Validation Space – spatial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F3703-C0CB-9642-CF85-12AC92FA40E1}"/>
              </a:ext>
            </a:extLst>
          </p:cNvPr>
          <p:cNvSpPr txBox="1"/>
          <p:nvPr/>
        </p:nvSpPr>
        <p:spPr>
          <a:xfrm>
            <a:off x="770017" y="84209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N2 day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C7311-B001-AA16-B545-D98516F763A7}"/>
              </a:ext>
            </a:extLst>
          </p:cNvPr>
          <p:cNvSpPr txBox="1"/>
          <p:nvPr/>
        </p:nvSpPr>
        <p:spPr>
          <a:xfrm>
            <a:off x="2637698" y="842098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D2 day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80312-1E8B-9B31-0CC6-9A5473C46279}"/>
              </a:ext>
            </a:extLst>
          </p:cNvPr>
          <p:cNvSpPr txBox="1"/>
          <p:nvPr/>
        </p:nvSpPr>
        <p:spPr>
          <a:xfrm>
            <a:off x="4573686" y="849567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N2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F1AFE-626B-CE75-9E93-42CDC6411293}"/>
              </a:ext>
            </a:extLst>
          </p:cNvPr>
          <p:cNvSpPr txBox="1"/>
          <p:nvPr/>
        </p:nvSpPr>
        <p:spPr>
          <a:xfrm>
            <a:off x="6609599" y="85218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N3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7F5A4-FAA6-5089-539C-35085DE818B3}"/>
              </a:ext>
            </a:extLst>
          </p:cNvPr>
          <p:cNvSpPr txBox="1"/>
          <p:nvPr/>
        </p:nvSpPr>
        <p:spPr>
          <a:xfrm>
            <a:off x="8657115" y="850132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D2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ABE34-6BB9-9597-372C-5180576CC41B}"/>
              </a:ext>
            </a:extLst>
          </p:cNvPr>
          <p:cNvSpPr txBox="1"/>
          <p:nvPr/>
        </p:nvSpPr>
        <p:spPr>
          <a:xfrm>
            <a:off x="10523193" y="84209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D3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C61D44-79B9-916A-DF47-834987E9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45" r="937" b="25277"/>
          <a:stretch/>
        </p:blipFill>
        <p:spPr>
          <a:xfrm>
            <a:off x="0" y="1847850"/>
            <a:ext cx="12077700" cy="3276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2789E0-6D25-80D7-1146-FDD14486A99E}"/>
              </a:ext>
            </a:extLst>
          </p:cNvPr>
          <p:cNvSpPr txBox="1"/>
          <p:nvPr/>
        </p:nvSpPr>
        <p:spPr>
          <a:xfrm>
            <a:off x="4552949" y="6357468"/>
            <a:ext cx="2736647" cy="400110"/>
          </a:xfrm>
          <a:prstGeom prst="rect">
            <a:avLst/>
          </a:prstGeom>
          <a:noFill/>
          <a:ln>
            <a:solidFill>
              <a:srgbClr val="00205B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FKC adjustments applied</a:t>
            </a:r>
            <a:endParaRPr lang="en-IE" sz="20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66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AEB3-5E16-F29B-6CB9-75A6932B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Validation Space – histograms / uncertainties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84F0B-A60B-6CA2-E331-39487EBB6A97}"/>
              </a:ext>
            </a:extLst>
          </p:cNvPr>
          <p:cNvSpPr txBox="1"/>
          <p:nvPr/>
        </p:nvSpPr>
        <p:spPr>
          <a:xfrm>
            <a:off x="770017" y="84209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N2 day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99687-489E-8EA6-9F56-668A94F0CA18}"/>
              </a:ext>
            </a:extLst>
          </p:cNvPr>
          <p:cNvSpPr txBox="1"/>
          <p:nvPr/>
        </p:nvSpPr>
        <p:spPr>
          <a:xfrm>
            <a:off x="2637698" y="842098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D2 day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06839-4B89-B52F-032C-70228A2D0CC3}"/>
              </a:ext>
            </a:extLst>
          </p:cNvPr>
          <p:cNvSpPr txBox="1"/>
          <p:nvPr/>
        </p:nvSpPr>
        <p:spPr>
          <a:xfrm>
            <a:off x="4573686" y="849567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N2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9AE9C-9FEC-A4F6-B487-20DFDE50635C}"/>
              </a:ext>
            </a:extLst>
          </p:cNvPr>
          <p:cNvSpPr txBox="1"/>
          <p:nvPr/>
        </p:nvSpPr>
        <p:spPr>
          <a:xfrm>
            <a:off x="6609599" y="85218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N3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5BD2A-223B-1058-FD61-B7B7C12945A4}"/>
              </a:ext>
            </a:extLst>
          </p:cNvPr>
          <p:cNvSpPr txBox="1"/>
          <p:nvPr/>
        </p:nvSpPr>
        <p:spPr>
          <a:xfrm>
            <a:off x="8657115" y="850132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D2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63E28-C4DD-2024-461D-F86AB3F7EAEC}"/>
              </a:ext>
            </a:extLst>
          </p:cNvPr>
          <p:cNvSpPr txBox="1"/>
          <p:nvPr/>
        </p:nvSpPr>
        <p:spPr>
          <a:xfrm>
            <a:off x="10523193" y="84209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D3 night</a:t>
            </a:r>
            <a:endParaRPr lang="en-IE" sz="2000" u="sng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B3C3B-88E4-3A48-B2FE-981E5B398998}"/>
              </a:ext>
            </a:extLst>
          </p:cNvPr>
          <p:cNvSpPr txBox="1"/>
          <p:nvPr/>
        </p:nvSpPr>
        <p:spPr>
          <a:xfrm>
            <a:off x="4552949" y="6357468"/>
            <a:ext cx="2736647" cy="400110"/>
          </a:xfrm>
          <a:prstGeom prst="rect">
            <a:avLst/>
          </a:prstGeom>
          <a:noFill/>
          <a:ln>
            <a:solidFill>
              <a:srgbClr val="00205B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FKC adjustments applied</a:t>
            </a:r>
            <a:endParaRPr lang="en-IE" sz="20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1DBA9-B0CC-D065-3AA6-269B780B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44" r="859" b="27361"/>
          <a:stretch/>
        </p:blipFill>
        <p:spPr>
          <a:xfrm>
            <a:off x="0" y="1847850"/>
            <a:ext cx="120872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192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28EF-D764-0BE3-6680-FA6AA377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Radiometer – Stability Analysis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2BB0F-D794-4866-7260-13D109DAB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9" y="5656184"/>
            <a:ext cx="11627339" cy="94654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First attempt at applying CDAF to radiometers with longest timeseries</a:t>
            </a:r>
          </a:p>
          <a:p>
            <a:pPr lvl="1"/>
            <a:r>
              <a:rPr lang="en-GB" sz="2000" dirty="0" err="1"/>
              <a:t>PtA</a:t>
            </a:r>
            <a:r>
              <a:rPr lang="en-GB" sz="2000" dirty="0"/>
              <a:t>; QM2; Equinox, </a:t>
            </a:r>
            <a:r>
              <a:rPr lang="en-GB" sz="2000" dirty="0" err="1"/>
              <a:t>Norroena</a:t>
            </a:r>
            <a:endParaRPr lang="en-GB" sz="2000" dirty="0"/>
          </a:p>
          <a:p>
            <a:r>
              <a:rPr lang="en-GB" sz="2400" dirty="0"/>
              <a:t>Notable limitations still to be overcome: Gaps; seasonality; match-up methodology; SLSTR cloud mask</a:t>
            </a:r>
            <a:endParaRPr lang="en-IE" sz="2400" dirty="0"/>
          </a:p>
        </p:txBody>
      </p:sp>
      <p:pic>
        <p:nvPicPr>
          <p:cNvPr id="7" name="Picture 6" descr="A graph showing a sound wave&#10;&#10;AI-generated content may be incorrect.">
            <a:extLst>
              <a:ext uri="{FF2B5EF4-FFF2-40B4-BE49-F238E27FC236}">
                <a16:creationId xmlns:a16="http://schemas.microsoft.com/office/drawing/2014/main" id="{C80D5282-9741-AC46-B227-9BF971BD8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817484"/>
            <a:ext cx="914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7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45053" y="1139429"/>
            <a:ext cx="11627339" cy="548830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Satellite radiometers such as SLSTR can provide </a:t>
            </a:r>
            <a:r>
              <a:rPr lang="en-GB" dirty="0" err="1"/>
              <a:t>SSTskin</a:t>
            </a:r>
            <a:r>
              <a:rPr lang="en-GB" dirty="0"/>
              <a:t> within an uncertainty less than 0.1 K</a:t>
            </a:r>
          </a:p>
          <a:p>
            <a:endParaRPr lang="en-GB" dirty="0"/>
          </a:p>
          <a:p>
            <a:r>
              <a:rPr lang="en-GB" dirty="0"/>
              <a:t>SLSTR does provide a measure of SSTskin</a:t>
            </a:r>
          </a:p>
          <a:p>
            <a:pPr lvl="1"/>
            <a:r>
              <a:rPr lang="en-GB" b="1" u="sng" dirty="0">
                <a:solidFill>
                  <a:srgbClr val="00205B"/>
                </a:solidFill>
              </a:rPr>
              <a:t>Confirmed through independent validation using data from multiple in situ sources / depths</a:t>
            </a:r>
          </a:p>
          <a:p>
            <a:endParaRPr lang="en-GB" dirty="0"/>
          </a:p>
          <a:p>
            <a:r>
              <a:rPr lang="en-GB" dirty="0"/>
              <a:t>Demonstrating this requires a thorough understanding of the physics of the atmosphere and the upper ocean</a:t>
            </a:r>
          </a:p>
          <a:p>
            <a:pPr lvl="1"/>
            <a:r>
              <a:rPr lang="en-GB" dirty="0"/>
              <a:t>Multiple measurement sources, models and methods are needed</a:t>
            </a:r>
          </a:p>
          <a:p>
            <a:endParaRPr lang="en-GB" dirty="0"/>
          </a:p>
          <a:p>
            <a:r>
              <a:rPr lang="en-GB" dirty="0"/>
              <a:t>New generation in situ (FRM) are required to support SSTskin validation</a:t>
            </a:r>
          </a:p>
          <a:p>
            <a:pPr lvl="1"/>
            <a:r>
              <a:rPr lang="en-GB" dirty="0"/>
              <a:t>To identify geophysical effects from retrieval effects</a:t>
            </a:r>
          </a:p>
          <a:p>
            <a:endParaRPr lang="en-GB" dirty="0"/>
          </a:p>
          <a:p>
            <a:r>
              <a:rPr lang="en-GB" dirty="0"/>
              <a:t>Continuity of SSTskin FRM is essential to maintain long-term SST records</a:t>
            </a:r>
          </a:p>
          <a:p>
            <a:pPr lvl="1"/>
            <a:r>
              <a:rPr lang="en-GB" dirty="0"/>
              <a:t>As is continuity of drifter, Argo and mooring records as well – we need an integrated observing system</a:t>
            </a:r>
          </a:p>
          <a:p>
            <a:pPr marL="562722" lvl="1" indent="0">
              <a:buNone/>
            </a:pPr>
            <a:endParaRPr lang="en-GB" dirty="0"/>
          </a:p>
          <a:p>
            <a:r>
              <a:rPr lang="en-GB" dirty="0"/>
              <a:t>Stability assessment of long-term radiometer deployments ongoing</a:t>
            </a:r>
          </a:p>
          <a:p>
            <a:pPr lvl="1"/>
            <a:r>
              <a:rPr lang="en-GB" dirty="0"/>
              <a:t>Consistency of FRM data, especially metadata, is essential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536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lvl="0"/>
            <a:r>
              <a:rPr lang="en-GB" sz="2800" dirty="0">
                <a:solidFill>
                  <a:srgbClr val="38484E"/>
                </a:solidFill>
                <a:latin typeface="Bahnschrift SemiLight"/>
              </a:rPr>
              <a:t>Thank you!</a:t>
            </a:r>
          </a:p>
          <a:p>
            <a:pPr lvl="0"/>
            <a:r>
              <a:rPr lang="en-GB" sz="2000" dirty="0">
                <a:solidFill>
                  <a:srgbClr val="38484E"/>
                </a:solidFill>
                <a:ea typeface="Roboto Light" panose="02000000000000000000" pitchFamily="2" charset="0"/>
              </a:rPr>
              <a:t>Questions are welcome.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8524" y="1307206"/>
            <a:ext cx="5647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u="sng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Acknowledgments:</a:t>
            </a:r>
          </a:p>
          <a:p>
            <a:endParaRPr lang="en-GB" sz="1600" b="0" kern="10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Chris Merchant, Owen Embury, Chris Atkinson, Jean-Francois </a:t>
            </a:r>
            <a:r>
              <a:rPr lang="en-GB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Piolle</a:t>
            </a: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,</a:t>
            </a:r>
          </a:p>
          <a:p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and of course, all the radiometer PIs!</a:t>
            </a:r>
          </a:p>
          <a:p>
            <a:endParaRPr lang="en-GB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(Fiducial) Reference Measurements for satellite SST validation</a:t>
            </a:r>
            <a:endParaRPr lang="en-GB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0"/>
          </p:nvPr>
        </p:nvSpPr>
        <p:spPr>
          <a:xfrm>
            <a:off x="194958" y="852655"/>
            <a:ext cx="5130655" cy="524191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Ship-borne radiometers (FRM)</a:t>
            </a:r>
          </a:p>
          <a:p>
            <a:pPr lvl="1"/>
            <a:r>
              <a:rPr lang="en-GB" dirty="0"/>
              <a:t>Traceable to SI; SST-skin; very-high accuracy; very-poor coverage</a:t>
            </a:r>
          </a:p>
          <a:p>
            <a:pPr lvl="1"/>
            <a:r>
              <a:rPr lang="en-GB" dirty="0"/>
              <a:t>ISFRN – </a:t>
            </a:r>
            <a:r>
              <a:rPr lang="en-US" dirty="0"/>
              <a:t> International Sea Surface Temperature (SST) Fiducial Reference Measurement (FRM) Radiometer Network</a:t>
            </a:r>
          </a:p>
          <a:p>
            <a:pPr lvl="1"/>
            <a:endParaRPr lang="en-GB" dirty="0"/>
          </a:p>
          <a:p>
            <a:r>
              <a:rPr lang="en-GB" dirty="0"/>
              <a:t>Drifting buoys</a:t>
            </a:r>
          </a:p>
          <a:p>
            <a:pPr lvl="1"/>
            <a:r>
              <a:rPr lang="en-GB" dirty="0"/>
              <a:t>Variable calibration; global data; SST-depth; good coverage in recent decade(s)</a:t>
            </a:r>
          </a:p>
          <a:p>
            <a:pPr lvl="1"/>
            <a:r>
              <a:rPr lang="en-GB" dirty="0"/>
              <a:t>GHRSST/DBCP HRSST initiative</a:t>
            </a:r>
          </a:p>
          <a:p>
            <a:pPr lvl="1"/>
            <a:r>
              <a:rPr lang="en-GB" dirty="0"/>
              <a:t>Copernicus TRUSTED buoys (FRM)</a:t>
            </a:r>
          </a:p>
          <a:p>
            <a:endParaRPr lang="en-GB" dirty="0"/>
          </a:p>
          <a:p>
            <a:r>
              <a:rPr lang="en-GB" dirty="0"/>
              <a:t>Argo near-surface (FRM-tbc)</a:t>
            </a:r>
          </a:p>
          <a:p>
            <a:pPr lvl="1"/>
            <a:r>
              <a:rPr lang="en-GB" dirty="0"/>
              <a:t>Global; acceptable sampling; very-low uncertainty (calibration method to be analysed)</a:t>
            </a:r>
          </a:p>
          <a:p>
            <a:endParaRPr lang="en-GB" dirty="0"/>
          </a:p>
          <a:p>
            <a:r>
              <a:rPr lang="en-GB" dirty="0"/>
              <a:t>GTMBA</a:t>
            </a:r>
          </a:p>
          <a:p>
            <a:pPr lvl="1"/>
            <a:r>
              <a:rPr lang="en-GB" dirty="0"/>
              <a:t>Better calibration; SST-1m; acceptable coverage (influenced by data collection); </a:t>
            </a:r>
          </a:p>
          <a:p>
            <a:endParaRPr lang="en-GB" dirty="0"/>
          </a:p>
          <a:p>
            <a:r>
              <a:rPr lang="en-GB" dirty="0"/>
              <a:t>Everything else…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23" y="3472052"/>
            <a:ext cx="3169938" cy="2077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675" y="3472052"/>
            <a:ext cx="3600000" cy="2077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2609" y="5549905"/>
            <a:ext cx="35782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https://www.metoffice.gov.uk/hadobs/hadiod/sirds.html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1377" y="3134927"/>
            <a:ext cx="14991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https://ships4sst.org/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55CAF-E7EA-4FF4-0AC5-BE217FE82F0B}"/>
              </a:ext>
            </a:extLst>
          </p:cNvPr>
          <p:cNvSpPr txBox="1"/>
          <p:nvPr/>
        </p:nvSpPr>
        <p:spPr>
          <a:xfrm>
            <a:off x="1543455" y="6094570"/>
            <a:ext cx="9117377" cy="338554"/>
          </a:xfrm>
          <a:prstGeom prst="rect">
            <a:avLst/>
          </a:prstGeom>
          <a:noFill/>
          <a:ln>
            <a:solidFill>
              <a:srgbClr val="0020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0" i="1" u="sng" kern="100" spc="-100" dirty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Use both traceable and non-traceable reference data – “degree of equivalence”</a:t>
            </a:r>
            <a:r>
              <a:rPr lang="en-GB" sz="1600" b="0" kern="100" spc="-100" dirty="0">
                <a:solidFill>
                  <a:schemeClr val="accent4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</a:t>
            </a: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- &gt; </a:t>
            </a:r>
            <a:r>
              <a:rPr lang="en-GB" sz="1600" kern="100" spc="-100" dirty="0">
                <a:ea typeface="Tahoma" panose="020B0604030504040204" pitchFamily="34" charset="0"/>
                <a:cs typeface="Tahoma" panose="020B0604030504040204" pitchFamily="34" charset="0"/>
              </a:rPr>
              <a:t>Minnett and Corlett 2012</a:t>
            </a: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D5DF2C-420B-CDBC-778C-6121F51D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91" y="918023"/>
            <a:ext cx="3867872" cy="224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53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problem</a:t>
            </a:r>
            <a:endParaRPr lang="en-US" dirty="0"/>
          </a:p>
        </p:txBody>
      </p:sp>
      <p:pic>
        <p:nvPicPr>
          <p:cNvPr id="4" name="Content Placeholder 7" descr="AfricaDesertCombo44607.jpg"/>
          <p:cNvPicPr>
            <a:picLocks noChangeAspect="1"/>
          </p:cNvPicPr>
          <p:nvPr/>
        </p:nvPicPr>
        <p:blipFill>
          <a:blip r:embed="rId2" cstate="print"/>
          <a:srcRect l="3391" t="1431" b="7162"/>
          <a:stretch>
            <a:fillRect/>
          </a:stretch>
        </p:blipFill>
        <p:spPr>
          <a:xfrm>
            <a:off x="8847108" y="1526443"/>
            <a:ext cx="3191720" cy="4277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2" y="1645496"/>
            <a:ext cx="3897271" cy="305480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FD161-FADF-C717-4A4B-AD22A18E5012}"/>
              </a:ext>
            </a:extLst>
          </p:cNvPr>
          <p:cNvSpPr txBox="1">
            <a:spLocks/>
          </p:cNvSpPr>
          <p:nvPr/>
        </p:nvSpPr>
        <p:spPr bwMode="auto">
          <a:xfrm>
            <a:off x="3957540" y="981693"/>
            <a:ext cx="4889568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+mn-lt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600" b="0" kern="0" dirty="0"/>
              <a:t>Assessment of uncertainty of satellite measurements involves comparison to a reference dataset</a:t>
            </a:r>
          </a:p>
          <a:p>
            <a:pPr lvl="1"/>
            <a:r>
              <a:rPr lang="en-GB" sz="1400" b="0" kern="0" dirty="0"/>
              <a:t>Create a dataset of match-up coincidences within predefined spatial and temporal limits</a:t>
            </a:r>
          </a:p>
          <a:p>
            <a:endParaRPr lang="en-GB" sz="1600" b="0" kern="0" dirty="0"/>
          </a:p>
          <a:p>
            <a:endParaRPr lang="en-GB" sz="1600" b="0" kern="0" dirty="0"/>
          </a:p>
          <a:p>
            <a:r>
              <a:rPr lang="en-GB" sz="1600" b="0" kern="0" dirty="0"/>
              <a:t>The bias and standard deviation calculated from such a comparison do not provide the uncertainty of each dataset individually but are the mean bias and combined uncertainty of a two-dataset comparison.</a:t>
            </a:r>
          </a:p>
          <a:p>
            <a:endParaRPr lang="en-GB" sz="1600" b="0" kern="0" dirty="0"/>
          </a:p>
          <a:p>
            <a:endParaRPr lang="en-GB" sz="1600" b="0" kern="0" dirty="0"/>
          </a:p>
          <a:p>
            <a:r>
              <a:rPr lang="en-GB" sz="1600" b="0" kern="0" dirty="0"/>
              <a:t>Consequently, the resulting statistics are often dominated by real changes in the SST that can occur within the predefined spatial and temporal limits.</a:t>
            </a:r>
          </a:p>
          <a:p>
            <a:pPr lvl="1"/>
            <a:r>
              <a:rPr lang="en-GB" sz="1400" u="sng" kern="0" dirty="0"/>
              <a:t>And outliers!</a:t>
            </a:r>
          </a:p>
          <a:p>
            <a:endParaRPr lang="en-GB" sz="1600" b="0" kern="0" dirty="0"/>
          </a:p>
          <a:p>
            <a:endParaRPr lang="en-GB" sz="1600" b="0" kern="0" dirty="0"/>
          </a:p>
          <a:p>
            <a:r>
              <a:rPr lang="en-GB" sz="1600" u="sng" kern="0" dirty="0">
                <a:solidFill>
                  <a:srgbClr val="FF0000"/>
                </a:solidFill>
              </a:rPr>
              <a:t>Defines an upper limit for the uncertainty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5D064-2030-58FB-B206-B903CF9E1EE6}"/>
              </a:ext>
            </a:extLst>
          </p:cNvPr>
          <p:cNvSpPr txBox="1"/>
          <p:nvPr/>
        </p:nvSpPr>
        <p:spPr>
          <a:xfrm>
            <a:off x="1091119" y="4910542"/>
            <a:ext cx="16520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https://www.ghrsst.org/</a:t>
            </a:r>
          </a:p>
        </p:txBody>
      </p:sp>
    </p:spTree>
    <p:extLst>
      <p:ext uri="{BB962C8B-B14F-4D97-AF65-F5344CB8AC3E}">
        <p14:creationId xmlns:p14="http://schemas.microsoft.com/office/powerpoint/2010/main" val="420487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geophysical inter-relationships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45053" y="1139429"/>
            <a:ext cx="11627339" cy="433400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use all available in situ data we need to estimate in situ SST-skin at time of satellite overpass</a:t>
            </a:r>
          </a:p>
          <a:p>
            <a:endParaRPr lang="en-US" dirty="0"/>
          </a:p>
          <a:p>
            <a:r>
              <a:rPr lang="en-US" dirty="0"/>
              <a:t>Example for drifters</a:t>
            </a:r>
          </a:p>
          <a:p>
            <a:pPr lvl="1"/>
            <a:r>
              <a:rPr lang="en-US" dirty="0"/>
              <a:t>Take raw drifter measurement at depth</a:t>
            </a:r>
            <a:r>
              <a:rPr lang="en-US" dirty="0">
                <a:solidFill>
                  <a:srgbClr val="FF0000"/>
                </a:solidFill>
              </a:rPr>
              <a:t> (currently assume 20 cm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“Skin-raw”</a:t>
            </a:r>
          </a:p>
          <a:p>
            <a:pPr lvl="1"/>
            <a:r>
              <a:rPr lang="en-US" dirty="0"/>
              <a:t>Adjust SST-depth to SST-skin at drifter measurement time using model of skin effect and diurnal stratification</a:t>
            </a:r>
          </a:p>
          <a:p>
            <a:pPr lvl="1"/>
            <a:r>
              <a:rPr lang="en-US" dirty="0"/>
              <a:t>Adjust to SST-skin at satellite measurement time using same model of skin effect and diurnal stratification</a:t>
            </a:r>
          </a:p>
          <a:p>
            <a:pPr lvl="2"/>
            <a:r>
              <a:rPr lang="en-US" i="1" dirty="0"/>
              <a:t>“Skin-skin”</a:t>
            </a:r>
          </a:p>
          <a:p>
            <a:pPr lvl="1"/>
            <a:endParaRPr lang="en-US" dirty="0"/>
          </a:p>
          <a:p>
            <a:r>
              <a:rPr lang="en-US" dirty="0"/>
              <a:t>So, we not only need to validate SSTs, but also skin-to-depth models</a:t>
            </a:r>
          </a:p>
          <a:p>
            <a:endParaRPr lang="en-US" dirty="0"/>
          </a:p>
          <a:p>
            <a:r>
              <a:rPr lang="en-US" dirty="0"/>
              <a:t>Current model used is combination of Fairall et al. (1996) for skin effect, and Kantha and Clayson (1994) for diurnal stratification (referred to as FKC)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96D87-EC78-50A6-3F25-F647610173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5181358"/>
            <a:ext cx="3914140" cy="65214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552C0A-E000-32FC-4254-78C25CD1EE1F}"/>
              </a:ext>
            </a:extLst>
          </p:cNvPr>
          <p:cNvSpPr txBox="1"/>
          <p:nvPr/>
        </p:nvSpPr>
        <p:spPr>
          <a:xfrm>
            <a:off x="419608" y="5349185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kern="100" spc="-100" dirty="0">
                <a:latin typeface="Bahnschrift Light" panose="020B0502040204020203" pitchFamily="34" charset="0"/>
                <a:ea typeface="Roboto" panose="02000000000000000000" pitchFamily="2" charset="0"/>
              </a:rPr>
              <a:t>Validation uncertainty budget </a:t>
            </a:r>
            <a:endParaRPr lang="en-IE" sz="2000" kern="100" spc="-100" dirty="0" err="1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6DAE8A-FEE5-4714-1C18-4E01E45AD375}"/>
              </a:ext>
            </a:extLst>
          </p:cNvPr>
          <p:cNvCxnSpPr/>
          <p:nvPr/>
        </p:nvCxnSpPr>
        <p:spPr bwMode="auto">
          <a:xfrm>
            <a:off x="4046849" y="5549240"/>
            <a:ext cx="2145479" cy="0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488161-F595-38D4-3660-3274C43605AF}"/>
              </a:ext>
            </a:extLst>
          </p:cNvPr>
          <p:cNvSpPr txBox="1"/>
          <p:nvPr/>
        </p:nvSpPr>
        <p:spPr>
          <a:xfrm>
            <a:off x="10345398" y="5287630"/>
            <a:ext cx="36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+</a:t>
            </a:r>
            <a:endParaRPr lang="en-IE" sz="2800" b="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D8FB4-3777-D795-7802-271075EBB36B}"/>
              </a:ext>
            </a:extLst>
          </p:cNvPr>
          <p:cNvSpPr txBox="1"/>
          <p:nvPr/>
        </p:nvSpPr>
        <p:spPr>
          <a:xfrm>
            <a:off x="10628243" y="5349185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clouds</a:t>
            </a:r>
            <a:endParaRPr lang="en-IE" sz="2800" b="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1C51A-6550-6045-9F78-1BA7C167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79" y="833090"/>
            <a:ext cx="3769885" cy="3701756"/>
          </a:xfrm>
          <a:prstGeom prst="rect">
            <a:avLst/>
          </a:prstGeom>
        </p:spPr>
      </p:pic>
      <p:sp>
        <p:nvSpPr>
          <p:cNvPr id="71990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Copernicus Sentinel 3 SST</a:t>
            </a:r>
          </a:p>
        </p:txBody>
      </p:sp>
      <p:sp>
        <p:nvSpPr>
          <p:cNvPr id="719904" name="Rectangle 32"/>
          <p:cNvSpPr>
            <a:spLocks noGrp="1" noChangeArrowheads="1"/>
          </p:cNvSpPr>
          <p:nvPr>
            <p:ph type="body" sz="quarter" idx="10"/>
          </p:nvPr>
        </p:nvSpPr>
        <p:spPr>
          <a:xfrm>
            <a:off x="145053" y="1139429"/>
            <a:ext cx="4248353" cy="5301725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The first Sea and Land Surface Temperature Radiometer (SLSTR) was launched on Sentinel 3A on 16</a:t>
            </a:r>
            <a:r>
              <a:rPr lang="en-GB" baseline="30000" dirty="0"/>
              <a:t>th</a:t>
            </a:r>
            <a:r>
              <a:rPr lang="en-GB" dirty="0"/>
              <a:t> February 2016. </a:t>
            </a:r>
          </a:p>
          <a:p>
            <a:pPr lvl="1"/>
            <a:r>
              <a:rPr lang="en-GB" dirty="0"/>
              <a:t>Sentinel 3B launched on 26 the April 2018</a:t>
            </a:r>
          </a:p>
          <a:p>
            <a:pPr lvl="1"/>
            <a:endParaRPr lang="en-GB" dirty="0"/>
          </a:p>
          <a:p>
            <a:r>
              <a:rPr lang="en-GB" dirty="0"/>
              <a:t>Dual-view self-calibrating IR radiometer following the ATSR class of sensors</a:t>
            </a:r>
          </a:p>
          <a:p>
            <a:endParaRPr lang="en-GB" dirty="0"/>
          </a:p>
          <a:p>
            <a:r>
              <a:rPr lang="en-GB" dirty="0"/>
              <a:t>SST Retrievals by radiative transfer modelling of the form: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where n is the number of channels</a:t>
            </a:r>
          </a:p>
          <a:p>
            <a:endParaRPr lang="en-GB" dirty="0"/>
          </a:p>
          <a:p>
            <a:r>
              <a:rPr lang="en-GB" dirty="0"/>
              <a:t>For SLSTR we use 2 channels during day and 3 during night</a:t>
            </a:r>
          </a:p>
          <a:p>
            <a:pPr lvl="1"/>
            <a:r>
              <a:rPr lang="en-GB" dirty="0"/>
              <a:t>3.7 </a:t>
            </a:r>
            <a:r>
              <a:rPr lang="en-US" dirty="0"/>
              <a:t>µm not used during day owing to solar contamination</a:t>
            </a:r>
          </a:p>
          <a:p>
            <a:pPr lvl="1"/>
            <a:r>
              <a:rPr lang="en-GB" dirty="0"/>
              <a:t>We have two views, so we have four SST retrievals in total</a:t>
            </a:r>
          </a:p>
        </p:txBody>
      </p:sp>
      <p:graphicFrame>
        <p:nvGraphicFramePr>
          <p:cNvPr id="7198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85186"/>
              </p:ext>
            </p:extLst>
          </p:nvPr>
        </p:nvGraphicFramePr>
        <p:xfrm>
          <a:off x="8112438" y="946232"/>
          <a:ext cx="3709914" cy="1441451"/>
        </p:xfrm>
        <a:graphic>
          <a:graphicData uri="http://schemas.openxmlformats.org/drawingml/2006/table">
            <a:tbl>
              <a:tblPr/>
              <a:tblGrid>
                <a:gridCol w="185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Nominal Channel Centre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Primary 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S7: 3.7 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SST Retrieval</a:t>
                      </a:r>
                      <a:endParaRPr kumimoji="0" lang="en-GB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S8: 11 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SST/LST Retrieval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S9: 12 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14FFB"/>
                        </a:buClr>
                        <a:buSzPct val="120000"/>
                        <a:buFont typeface="Wingdings" pitchFamily="-97" charset="2"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-97" charset="0"/>
                        </a:rPr>
                        <a:t>SST/LST Retrieval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905" name="Text Box 33"/>
          <p:cNvSpPr txBox="1">
            <a:spLocks noChangeArrowheads="1"/>
          </p:cNvSpPr>
          <p:nvPr/>
        </p:nvSpPr>
        <p:spPr bwMode="auto">
          <a:xfrm>
            <a:off x="8810480" y="2688600"/>
            <a:ext cx="2167791" cy="13080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u="sng" dirty="0"/>
              <a:t>Four Possible Retrievals:</a:t>
            </a:r>
          </a:p>
          <a:p>
            <a:endParaRPr lang="en-GB" sz="1200" u="sng" dirty="0"/>
          </a:p>
          <a:p>
            <a:r>
              <a:rPr lang="en-GB" sz="1200" dirty="0"/>
              <a:t>Nadir 2-channel  N2</a:t>
            </a:r>
          </a:p>
          <a:p>
            <a:r>
              <a:rPr lang="en-GB" sz="1200" dirty="0"/>
              <a:t>Nadir 3-channel  N3</a:t>
            </a:r>
          </a:p>
          <a:p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Dual 2-channel   D2</a:t>
            </a:r>
          </a:p>
          <a:p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Dual 3-channel   D3</a:t>
            </a:r>
          </a:p>
          <a:p>
            <a:endParaRPr lang="en-GB" sz="700" dirty="0">
              <a:solidFill>
                <a:schemeClr val="hlin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74774"/>
              </p:ext>
            </p:extLst>
          </p:nvPr>
        </p:nvGraphicFramePr>
        <p:xfrm>
          <a:off x="1602367" y="3133236"/>
          <a:ext cx="1333724" cy="65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367" y="3133236"/>
                        <a:ext cx="1333724" cy="657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A04C2A6-442E-4D43-B9F3-E85F6FD3F0B1}"/>
              </a:ext>
            </a:extLst>
          </p:cNvPr>
          <p:cNvSpPr txBox="1">
            <a:spLocks/>
          </p:cNvSpPr>
          <p:nvPr/>
        </p:nvSpPr>
        <p:spPr>
          <a:xfrm>
            <a:off x="7406936" y="4189660"/>
            <a:ext cx="4271578" cy="14098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400" b="0" u="sng" kern="0" dirty="0"/>
              <a:t>WCT</a:t>
            </a:r>
            <a:endParaRPr lang="en-GB" sz="1400" b="0" kern="0" dirty="0"/>
          </a:p>
          <a:p>
            <a:pPr lvl="1"/>
            <a:r>
              <a:rPr lang="en-GB" sz="1200" b="0" kern="0" dirty="0"/>
              <a:t>This product provides sea surface temperature for all offered retrieval algorithms.</a:t>
            </a:r>
          </a:p>
          <a:p>
            <a:r>
              <a:rPr lang="en-GB" sz="1400" u="sng" kern="0" dirty="0">
                <a:solidFill>
                  <a:srgbClr val="FF0000"/>
                </a:solidFill>
              </a:rPr>
              <a:t>WST</a:t>
            </a:r>
            <a:endParaRPr lang="en-GB" sz="1400" kern="0" dirty="0">
              <a:solidFill>
                <a:srgbClr val="FF0000"/>
              </a:solidFill>
            </a:endParaRPr>
          </a:p>
          <a:p>
            <a:pPr lvl="1"/>
            <a:r>
              <a:rPr lang="en-GB" sz="1200" kern="0" dirty="0">
                <a:solidFill>
                  <a:srgbClr val="FF0000"/>
                </a:solidFill>
              </a:rPr>
              <a:t>This product provides the best SST at each SLSTR location in GHRSST L2P format.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5145" y="4894577"/>
            <a:ext cx="2687955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SLSTR-A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Operational since 05/07/2017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SLSTR-B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Harmonized to SLSTR-A using SSES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Operational since 12/03/2019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357" y="5784098"/>
            <a:ext cx="2620683" cy="338554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SLSTR provides SST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skin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932" y="5807976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205B"/>
                </a:solidFill>
              </a:rPr>
              <a:t>http://slstr.eumetsat.int  </a:t>
            </a:r>
            <a:endParaRPr lang="en-GB" sz="2800" u="sng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SLSTR MDBs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Main component in SLSTR SST validation</a:t>
            </a:r>
          </a:p>
          <a:p>
            <a:pPr lvl="1"/>
            <a:r>
              <a:rPr lang="en-US" sz="2400" dirty="0"/>
              <a:t>Matchups between satellite and in situ data (felyx)</a:t>
            </a:r>
          </a:p>
          <a:p>
            <a:pPr lvl="1"/>
            <a:r>
              <a:rPr lang="en-US" sz="2400" dirty="0"/>
              <a:t>Satellite: SLSTR-A/B, AVHRR-B, IASI-B, VIIRS-NPP</a:t>
            </a:r>
          </a:p>
          <a:p>
            <a:pPr lvl="1"/>
            <a:r>
              <a:rPr lang="en-US" sz="2400" dirty="0"/>
              <a:t>In situ: drifters, Argo, moored, trusted,  </a:t>
            </a:r>
            <a:r>
              <a:rPr lang="en-US" sz="2400" b="1" dirty="0"/>
              <a:t>radiometers</a:t>
            </a:r>
          </a:p>
          <a:p>
            <a:pPr lvl="1"/>
            <a:r>
              <a:rPr lang="en-GB" sz="2400" dirty="0"/>
              <a:t>Contains core file (L2:WST) plus aux (L2:WCT and L1:MET/RBT)</a:t>
            </a:r>
            <a:endParaRPr lang="en-US" sz="2400" b="1" dirty="0"/>
          </a:p>
          <a:p>
            <a:r>
              <a:rPr lang="en-US" sz="2800" dirty="0"/>
              <a:t>MDB access: </a:t>
            </a:r>
            <a:r>
              <a:rPr lang="en-US" sz="2800" dirty="0">
                <a:solidFill>
                  <a:srgbClr val="00205B"/>
                </a:solidFill>
              </a:rPr>
              <a:t>sftp</a:t>
            </a:r>
            <a:r>
              <a:rPr lang="en-US" sz="2800" dirty="0"/>
              <a:t>://s3calval.eumetsat.int </a:t>
            </a:r>
          </a:p>
          <a:p>
            <a:pPr lvl="1"/>
            <a:r>
              <a:rPr lang="en-US" sz="2400" dirty="0"/>
              <a:t>Available to Sentinel-3 Validation Team (S3VT)</a:t>
            </a:r>
          </a:p>
          <a:p>
            <a:pPr lvl="2"/>
            <a:r>
              <a:rPr lang="en-GB" sz="2000" dirty="0"/>
              <a:t>To become S3VT member please submit proposal (</a:t>
            </a:r>
            <a:r>
              <a:rPr lang="en-GB" sz="2000" dirty="0">
                <a:hlinkClick r:id="rId3"/>
              </a:rPr>
              <a:t>s3vt.org</a:t>
            </a:r>
            <a:r>
              <a:rPr lang="en-GB" sz="2000" dirty="0"/>
              <a:t>) and request access to SLSTR MDB</a:t>
            </a:r>
          </a:p>
          <a:p>
            <a:r>
              <a:rPr lang="en-GB" sz="2800" dirty="0"/>
              <a:t>Revised radiometer dataset (ship4sstr1i1)</a:t>
            </a:r>
          </a:p>
          <a:p>
            <a:pPr lvl="1"/>
            <a:r>
              <a:rPr lang="en-GB" sz="2400" dirty="0"/>
              <a:t>Repro MDB: 2016/04-2018/04 (S3A full)</a:t>
            </a:r>
          </a:p>
          <a:p>
            <a:pPr lvl="1"/>
            <a:r>
              <a:rPr lang="en-GB" sz="2400" dirty="0"/>
              <a:t>NRT MDB:</a:t>
            </a:r>
          </a:p>
          <a:p>
            <a:pPr lvl="2"/>
            <a:r>
              <a:rPr lang="en-GB" sz="2000" dirty="0"/>
              <a:t>2018/04 – 2018/12 (S3A; aux: no RBT)</a:t>
            </a:r>
          </a:p>
          <a:p>
            <a:pPr lvl="2"/>
            <a:r>
              <a:rPr lang="en-GB" sz="2000" dirty="0"/>
              <a:t>2019/01 to 2022/12 (S3A plus S3B from March 2019; aux: no RBT)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D3332-05E4-3B50-DC80-A26401EFA3AF}"/>
              </a:ext>
            </a:extLst>
          </p:cNvPr>
          <p:cNvSpPr txBox="1"/>
          <p:nvPr/>
        </p:nvSpPr>
        <p:spPr>
          <a:xfrm>
            <a:off x="3362325" y="89207"/>
            <a:ext cx="392767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More details in Igor’s talk next</a:t>
            </a:r>
            <a:endParaRPr lang="en-IE" sz="2400" b="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28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38EE-FEC7-CFAC-4CF4-F9BA3DE7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Radiometer match-ups - breakdown</a:t>
            </a:r>
            <a:endParaRPr lang="en-I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1BA52C-AC2A-DFD5-AF77-1C60145D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32" y="1034146"/>
            <a:ext cx="4066190" cy="18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D922C-F9AF-8C31-7471-39E288A09F9E}"/>
              </a:ext>
            </a:extLst>
          </p:cNvPr>
          <p:cNvSpPr txBox="1"/>
          <p:nvPr/>
        </p:nvSpPr>
        <p:spPr>
          <a:xfrm>
            <a:off x="8223395" y="2929938"/>
            <a:ext cx="1680268" cy="3385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Wimmer et al. 2012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3A1C2B-326C-7BEE-1DFF-AEB2174F3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63775"/>
              </p:ext>
            </p:extLst>
          </p:nvPr>
        </p:nvGraphicFramePr>
        <p:xfrm>
          <a:off x="429100" y="1042955"/>
          <a:ext cx="5562125" cy="42607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56397">
                  <a:extLst>
                    <a:ext uri="{9D8B030D-6E8A-4147-A177-3AD203B41FA5}">
                      <a16:colId xmlns:a16="http://schemas.microsoft.com/office/drawing/2014/main" val="1178923931"/>
                    </a:ext>
                  </a:extLst>
                </a:gridCol>
                <a:gridCol w="776432">
                  <a:extLst>
                    <a:ext uri="{9D8B030D-6E8A-4147-A177-3AD203B41FA5}">
                      <a16:colId xmlns:a16="http://schemas.microsoft.com/office/drawing/2014/main" val="152638664"/>
                    </a:ext>
                  </a:extLst>
                </a:gridCol>
                <a:gridCol w="776432">
                  <a:extLst>
                    <a:ext uri="{9D8B030D-6E8A-4147-A177-3AD203B41FA5}">
                      <a16:colId xmlns:a16="http://schemas.microsoft.com/office/drawing/2014/main" val="508427695"/>
                    </a:ext>
                  </a:extLst>
                </a:gridCol>
                <a:gridCol w="776432">
                  <a:extLst>
                    <a:ext uri="{9D8B030D-6E8A-4147-A177-3AD203B41FA5}">
                      <a16:colId xmlns:a16="http://schemas.microsoft.com/office/drawing/2014/main" val="2582606337"/>
                    </a:ext>
                  </a:extLst>
                </a:gridCol>
                <a:gridCol w="776432">
                  <a:extLst>
                    <a:ext uri="{9D8B030D-6E8A-4147-A177-3AD203B41FA5}">
                      <a16:colId xmlns:a16="http://schemas.microsoft.com/office/drawing/2014/main" val="790451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Ship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All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Usable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Day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Night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30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Adventure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22518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7539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1915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5624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709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Allure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2593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718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221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497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31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DCY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9664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2454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1335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1119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86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Equinox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84368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31936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7935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24001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494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INV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212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00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JCR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3316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508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197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311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723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MTR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1684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394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154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240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98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Neil Armstrong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5911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674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236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438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498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 err="1">
                          <a:effectLst/>
                        </a:rPr>
                        <a:t>Norroena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24052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3491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1416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2075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812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 err="1">
                          <a:effectLst/>
                        </a:rPr>
                        <a:t>Norrona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73549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10382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3681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6701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76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 err="1">
                          <a:effectLst/>
                        </a:rPr>
                        <a:t>PtA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180179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47113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17651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29462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76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R/V Minerva Uno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1067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423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227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196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272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R/V Ronald H. Brown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19121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4483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1748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2735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374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RMS Queen Mary 2 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78048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19597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5422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14175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424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Ronald H. Brown</a:t>
                      </a:r>
                      <a:endParaRPr lang="en-I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7179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2133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809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1324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569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VLMJ</a:t>
                      </a:r>
                      <a:endParaRPr lang="en-IE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38700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8104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3607</a:t>
                      </a:r>
                      <a:endParaRPr lang="en-IE" sz="160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4497</a:t>
                      </a:r>
                      <a:endParaRPr lang="en-IE" sz="1600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20121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68EDCB-A475-964A-42FF-A1F03F6B908E}"/>
              </a:ext>
            </a:extLst>
          </p:cNvPr>
          <p:cNvSpPr txBox="1"/>
          <p:nvPr/>
        </p:nvSpPr>
        <p:spPr>
          <a:xfrm>
            <a:off x="314978" y="5537348"/>
            <a:ext cx="5790368" cy="338554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Usable = Valid SLSTR SST, match-up within +/- 8 hours, in situ QL GE 1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4" name="Picture 13" descr="A map of the world&#10;&#10;AI-generated content may be incorrect.">
            <a:extLst>
              <a:ext uri="{FF2B5EF4-FFF2-40B4-BE49-F238E27FC236}">
                <a16:creationId xmlns:a16="http://schemas.microsoft.com/office/drawing/2014/main" id="{BC1DF1D4-1B4D-D4FD-5541-C96769093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7" y="3537145"/>
            <a:ext cx="5676900" cy="30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E4A6-2B20-D084-1DD1-979B47DD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Validation Space – dependence – radiometers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B1666-329F-B057-D9D5-B1CCAEDE10FD}"/>
              </a:ext>
            </a:extLst>
          </p:cNvPr>
          <p:cNvSpPr txBox="1"/>
          <p:nvPr/>
        </p:nvSpPr>
        <p:spPr>
          <a:xfrm>
            <a:off x="4552949" y="6357468"/>
            <a:ext cx="3086101" cy="400110"/>
          </a:xfrm>
          <a:prstGeom prst="rect">
            <a:avLst/>
          </a:prstGeom>
          <a:noFill/>
          <a:ln>
            <a:solidFill>
              <a:srgbClr val="00205B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No FKC adjustments applied</a:t>
            </a:r>
            <a:endParaRPr lang="en-IE" sz="200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61E887-FDA4-092C-F150-75DEA0513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67" r="781" b="4167"/>
          <a:stretch/>
        </p:blipFill>
        <p:spPr>
          <a:xfrm>
            <a:off x="0" y="1146099"/>
            <a:ext cx="120967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40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A1F7-48B3-5B47-397D-0C9F774C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Validation Space – dependence - radiometers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4AC19-BC4E-406A-5534-025FBD4785DC}"/>
              </a:ext>
            </a:extLst>
          </p:cNvPr>
          <p:cNvSpPr txBox="1"/>
          <p:nvPr/>
        </p:nvSpPr>
        <p:spPr>
          <a:xfrm>
            <a:off x="4552949" y="6357468"/>
            <a:ext cx="2736647" cy="400110"/>
          </a:xfrm>
          <a:prstGeom prst="rect">
            <a:avLst/>
          </a:prstGeom>
          <a:noFill/>
          <a:ln>
            <a:solidFill>
              <a:srgbClr val="00205B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kern="100" spc="-100" dirty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FKC adjustments applied</a:t>
            </a:r>
            <a:endParaRPr lang="en-IE" sz="2000" kern="100" spc="-100" dirty="0" err="1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00CB78-516B-E07B-C6F2-0B58F51A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805" r="937" b="4861"/>
          <a:stretch/>
        </p:blipFill>
        <p:spPr>
          <a:xfrm>
            <a:off x="0" y="1155623"/>
            <a:ext cx="120777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92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operation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(1)" id="{FF18C083-4150-46EE-BF93-A5B8B6B3F87B}" vid="{C4CF1A1B-7C47-4531-94FA-F6257D60CAE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879</TotalTime>
  <Words>1138</Words>
  <Application>Microsoft Office PowerPoint</Application>
  <PresentationFormat>Widescreen</PresentationFormat>
  <Paragraphs>252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Aptos</vt:lpstr>
      <vt:lpstr>Arial</vt:lpstr>
      <vt:lpstr>Bahnschrift Light</vt:lpstr>
      <vt:lpstr>Bahnschrift SemiBold</vt:lpstr>
      <vt:lpstr>Bahnschrift SemiLight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Cooperation Template</vt:lpstr>
      <vt:lpstr>Equation</vt:lpstr>
      <vt:lpstr>PowerPoint Presentation</vt:lpstr>
      <vt:lpstr>(Fiducial) Reference Measurements for satellite SST validation</vt:lpstr>
      <vt:lpstr>Understanding the problem</vt:lpstr>
      <vt:lpstr>Accounting for geophysical inter-relationships</vt:lpstr>
      <vt:lpstr>Copernicus Sentinel 3 SST</vt:lpstr>
      <vt:lpstr>SLSTR MDBs</vt:lpstr>
      <vt:lpstr>Radiometer match-ups - breakdown</vt:lpstr>
      <vt:lpstr>The Validation Space – dependence – radiometers</vt:lpstr>
      <vt:lpstr>The Validation Space – dependence - radiometers</vt:lpstr>
      <vt:lpstr>The Validation Space – spatial</vt:lpstr>
      <vt:lpstr>The Validation Space – histograms / uncertainties</vt:lpstr>
      <vt:lpstr>Radiometer – Stability Analysis</vt:lpstr>
      <vt:lpstr>Summary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Corlett</dc:creator>
  <cp:lastModifiedBy>Gary Corlett</cp:lastModifiedBy>
  <cp:revision>86</cp:revision>
  <cp:lastPrinted>2006-03-06T14:11:17Z</cp:lastPrinted>
  <dcterms:created xsi:type="dcterms:W3CDTF">2022-04-10T06:37:39Z</dcterms:created>
  <dcterms:modified xsi:type="dcterms:W3CDTF">2025-04-03T06:55:39Z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1409053</vt:lpwstr>
  </property>
  <property fmtid="{D5CDD505-2E9C-101B-9397-08002B2CF9AE}" pid="3" name="DM_DOCNAME">
    <vt:lpwstr>ISFRN_2024_Corlett_compare_in_situ_v2</vt:lpwstr>
  </property>
  <property fmtid="{D5CDD505-2E9C-101B-9397-08002B2CF9AE}" pid="4" name="DM_AUTHOR">
    <vt:lpwstr>Gary Corlett</vt:lpwstr>
  </property>
  <property fmtid="{D5CDD505-2E9C-101B-9397-08002B2CF9AE}" pid="5" name="DM_E_DOC_NO">
    <vt:lpwstr>EUM/RSP/VWG/24/1409053</vt:lpwstr>
  </property>
  <property fmtid="{D5CDD505-2E9C-101B-9397-08002B2CF9AE}" pid="6" name="DM_E_VER_NO">
    <vt:lpwstr>2 Draft</vt:lpwstr>
  </property>
  <property fmtid="{D5CDD505-2E9C-101B-9397-08002B2CF9AE}" pid="7" name="DM_E_ISS_DATE">
    <vt:lpwstr>23 April 2024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