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2" r:id="rId3"/>
    <p:sldId id="261" r:id="rId4"/>
    <p:sldId id="267" r:id="rId5"/>
    <p:sldId id="264" r:id="rId6"/>
    <p:sldId id="268" r:id="rId7"/>
    <p:sldId id="263" r:id="rId8"/>
    <p:sldId id="266" r:id="rId9"/>
    <p:sldId id="270" r:id="rId10"/>
    <p:sldId id="271" r:id="rId11"/>
    <p:sldId id="269" r:id="rId12"/>
    <p:sldId id="265" r:id="rId13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2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8" autoAdjust="0"/>
    <p:restoredTop sz="94660" autoAdjust="0"/>
  </p:normalViewPr>
  <p:slideViewPr>
    <p:cSldViewPr snapToGrid="0">
      <p:cViewPr varScale="1">
        <p:scale>
          <a:sx n="102" d="100"/>
          <a:sy n="102" d="100"/>
        </p:scale>
        <p:origin x="-432" y="-90"/>
      </p:cViewPr>
      <p:guideLst>
        <p:guide orient="horz" pos="392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4344" y="2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A37B3-172E-4413-9140-478729991A70}" type="datetimeFigureOut">
              <a:rPr lang="en-GB" smtClean="0"/>
              <a:pPr/>
              <a:t>16/09/2020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06F0-FD86-42A4-BFC6-43D1550FE33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5380026-440A-40C6-949D-740EAADD6DED}" type="datetimeFigureOut">
              <a:rPr lang="en-GB" smtClean="0"/>
              <a:pPr/>
              <a:t>16/09/2020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33B27BC-45AE-4A45-A2CE-50079A08BB2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772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B27BC-45AE-4A45-A2CE-50079A08BB2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966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2146300"/>
            <a:ext cx="9144000" cy="746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2217738"/>
            <a:ext cx="9144000" cy="3992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4800" y="2797200"/>
            <a:ext cx="6048000" cy="666000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4800" y="3578400"/>
            <a:ext cx="6048000" cy="369332"/>
          </a:xfrm>
        </p:spPr>
        <p:txBody>
          <a:bodyPr>
            <a:sp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5589586" cy="218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80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ISFRN Workshop: A next generation in-situ radiometer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855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5450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00" y="187326"/>
            <a:ext cx="8651875" cy="5818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1655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4599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600" y="889200"/>
            <a:ext cx="4268250" cy="511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889200"/>
            <a:ext cx="4268250" cy="511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5861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600" y="1771887"/>
            <a:ext cx="4268250" cy="423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71886"/>
            <a:ext cx="4268250" cy="423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4628613" y="889199"/>
            <a:ext cx="4268787" cy="7920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46063" y="895395"/>
            <a:ext cx="4268787" cy="79200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4099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600" y="1771887"/>
            <a:ext cx="3434149" cy="42329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67559" y="883946"/>
            <a:ext cx="5120854" cy="51208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46063" y="889200"/>
            <a:ext cx="3434686" cy="79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02216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71650" y="6019699"/>
            <a:ext cx="4533899" cy="214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3884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1"/>
          <p:cNvGrpSpPr>
            <a:grpSpLocks/>
          </p:cNvGrpSpPr>
          <p:nvPr userDrawn="1"/>
        </p:nvGrpSpPr>
        <p:grpSpPr bwMode="auto">
          <a:xfrm>
            <a:off x="3236689" y="6191250"/>
            <a:ext cx="5732462" cy="666750"/>
            <a:chOff x="1443" y="15532"/>
            <a:chExt cx="9027" cy="1050"/>
          </a:xfrm>
        </p:grpSpPr>
        <p:pic>
          <p:nvPicPr>
            <p:cNvPr id="5" name="Picture 1" descr="RALSpace_logo_rgb_150dpi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443" y="15695"/>
              <a:ext cx="2250" cy="705"/>
            </a:xfrm>
            <a:prstGeom prst="rect">
              <a:avLst/>
            </a:prstGeom>
            <a:noFill/>
          </p:spPr>
        </p:pic>
        <p:pic>
          <p:nvPicPr>
            <p:cNvPr id="15363" name="Picture 2" descr="university_southampton_col"/>
            <p:cNvPicPr>
              <a:picLocks noChangeAspect="1" noChangeArrowheads="1"/>
            </p:cNvPicPr>
            <p:nvPr/>
          </p:nvPicPr>
          <p:blipFill>
            <a:blip r:embed="rId12" cstate="print"/>
            <a:srcRect t="11104" b="16656"/>
            <a:stretch>
              <a:fillRect/>
            </a:stretch>
          </p:blipFill>
          <p:spPr bwMode="auto">
            <a:xfrm>
              <a:off x="3849" y="15725"/>
              <a:ext cx="2688" cy="675"/>
            </a:xfrm>
            <a:prstGeom prst="rect">
              <a:avLst/>
            </a:prstGeom>
            <a:noFill/>
          </p:spPr>
        </p:pic>
        <p:pic>
          <p:nvPicPr>
            <p:cNvPr id="15364" name="Picture 4" descr="DMI - Weather, climate and sea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780" y="15532"/>
              <a:ext cx="2280" cy="960"/>
            </a:xfrm>
            <a:prstGeom prst="rect">
              <a:avLst/>
            </a:prstGeom>
            <a:noFill/>
          </p:spPr>
        </p:pic>
        <p:pic>
          <p:nvPicPr>
            <p:cNvPr id="15365" name="Picture 5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180" y="15532"/>
              <a:ext cx="1290" cy="1050"/>
            </a:xfrm>
            <a:prstGeom prst="rect">
              <a:avLst/>
            </a:prstGeom>
            <a:noFill/>
          </p:spPr>
        </p:pic>
      </p:grp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0" y="6005513"/>
            <a:ext cx="9144000" cy="215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4899FF"/>
              </a:solidFill>
              <a:latin typeface="+mn-lt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46063" y="187325"/>
            <a:ext cx="86518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4800" y="889000"/>
            <a:ext cx="8651875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806" y="6019800"/>
            <a:ext cx="656607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Page </a:t>
            </a:r>
            <a:fld id="{59FDA94B-CB4A-48B0-B640-2DFA04A59A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796088" y="6019800"/>
            <a:ext cx="1304925" cy="214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46062" y="6020256"/>
            <a:ext cx="14976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ships4sst: FRM4SST</a:t>
            </a:r>
          </a:p>
        </p:txBody>
      </p:sp>
      <p:pic>
        <p:nvPicPr>
          <p:cNvPr id="1043" name="Picture 9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156" y="6373025"/>
            <a:ext cx="904396" cy="3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843EAA8-F833-A045-8A28-D086C1EE8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71200" y="6019200"/>
            <a:ext cx="45324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en-GB"/>
              <a:t>ISFRN Workshop: A next generation in-situ radiometer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98" r:id="rId4"/>
    <p:sldLayoutId id="2147483687" r:id="rId5"/>
    <p:sldLayoutId id="2147483688" r:id="rId6"/>
    <p:sldLayoutId id="2147483696" r:id="rId7"/>
    <p:sldLayoutId id="2147483697" r:id="rId8"/>
    <p:sldLayoutId id="2147483689" r:id="rId9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next generation in-situ radiometer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4800" y="3872015"/>
            <a:ext cx="6048000" cy="369332"/>
          </a:xfrm>
        </p:spPr>
        <p:txBody>
          <a:bodyPr/>
          <a:lstStyle/>
          <a:p>
            <a:r>
              <a:rPr lang="en-GB" dirty="0"/>
              <a:t>Arrow Lee, </a:t>
            </a:r>
            <a:r>
              <a:rPr lang="en-GB" u="sng" dirty="0"/>
              <a:t>Tim Nightingale</a:t>
            </a:r>
            <a:r>
              <a:rPr lang="en-GB" dirty="0"/>
              <a:t> and Werenfrid </a:t>
            </a:r>
            <a:r>
              <a:rPr lang="en-GB" dirty="0" err="1"/>
              <a:t>Wimmer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DA968-ADB4-7F42-9F35-6F219D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8E8F1A-26B6-A049-BF4B-1AC7E5A8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00" y="889000"/>
            <a:ext cx="8823699" cy="5116513"/>
          </a:xfrm>
        </p:spPr>
        <p:txBody>
          <a:bodyPr/>
          <a:lstStyle/>
          <a:p>
            <a:r>
              <a:rPr lang="en-US" dirty="0"/>
              <a:t>Which band(s)?</a:t>
            </a:r>
          </a:p>
          <a:p>
            <a:pPr lvl="1"/>
            <a:r>
              <a:rPr lang="en-US" dirty="0"/>
              <a:t>3.7 µm</a:t>
            </a:r>
          </a:p>
          <a:p>
            <a:pPr lvl="2"/>
            <a:r>
              <a:rPr lang="en-US" dirty="0"/>
              <a:t>High SST sensitivity (dB/dT) but few photons</a:t>
            </a:r>
          </a:p>
          <a:p>
            <a:pPr lvl="1"/>
            <a:r>
              <a:rPr lang="en-US" dirty="0"/>
              <a:t>7.7 µm</a:t>
            </a:r>
          </a:p>
          <a:p>
            <a:pPr lvl="2"/>
            <a:r>
              <a:rPr lang="en-US" dirty="0"/>
              <a:t>Lower atmospheric transmission, lower sensitivity to (distant) sky radiances</a:t>
            </a:r>
          </a:p>
          <a:p>
            <a:pPr lvl="1"/>
            <a:r>
              <a:rPr lang="en-US" dirty="0"/>
              <a:t>10.8 µm</a:t>
            </a:r>
          </a:p>
          <a:p>
            <a:pPr lvl="2"/>
            <a:r>
              <a:rPr lang="en-US" dirty="0"/>
              <a:t>Peak of Planck function</a:t>
            </a:r>
          </a:p>
          <a:p>
            <a:pPr lvl="2"/>
            <a:r>
              <a:rPr lang="en-US" dirty="0"/>
              <a:t>Highest sea surface emissivity</a:t>
            </a:r>
          </a:p>
          <a:p>
            <a:pPr lvl="1"/>
            <a:r>
              <a:rPr lang="en-US" dirty="0"/>
              <a:t>13 µm</a:t>
            </a:r>
          </a:p>
          <a:p>
            <a:pPr lvl="2"/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band for air temperature sounding?</a:t>
            </a:r>
            <a:endParaRPr lang="en-US" baseline="-25000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6D206-B5A5-AB41-A910-E6C49C15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19F95-7449-9944-9BC2-9987C053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0AF08C-C3A6-E940-8450-C7A93909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6506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DA968-ADB4-7F42-9F35-6F219D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8E8F1A-26B6-A049-BF4B-1AC7E5A8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00" y="889000"/>
            <a:ext cx="8823699" cy="5116513"/>
          </a:xfrm>
        </p:spPr>
        <p:txBody>
          <a:bodyPr/>
          <a:lstStyle/>
          <a:p>
            <a:r>
              <a:rPr lang="en-US" dirty="0"/>
              <a:t>SST retrieval technique</a:t>
            </a:r>
          </a:p>
          <a:p>
            <a:pPr lvl="1"/>
            <a:r>
              <a:rPr lang="en-US" dirty="0"/>
              <a:t>Sea + sky view</a:t>
            </a:r>
          </a:p>
          <a:p>
            <a:pPr lvl="2"/>
            <a:r>
              <a:rPr lang="en-US" dirty="0"/>
              <a:t>A priori sea surface emissivity?</a:t>
            </a:r>
          </a:p>
          <a:p>
            <a:pPr lvl="2"/>
            <a:r>
              <a:rPr lang="en-US" dirty="0"/>
              <a:t>Atmospheric line nulling?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6D206-B5A5-AB41-A910-E6C49C15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19F95-7449-9944-9BC2-9987C053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0AF08C-C3A6-E940-8450-C7A93909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76780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D6D7A9-ACCE-5749-BE40-414D4E34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EA4B49-A628-4B4C-995F-521EE9137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features?</a:t>
            </a:r>
          </a:p>
          <a:p>
            <a:pPr lvl="1"/>
            <a:r>
              <a:rPr lang="en-US" dirty="0"/>
              <a:t>What would you like to see in a new instrument?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833D8C-14E7-CC43-89B7-BDDD9A82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687E4B-E422-5642-989F-CA7C82F3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68DD75-FB5F-2F4B-89E7-3A8BEDF9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0205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FD33D5-6862-7741-9BA3-5390F5D6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226ACC-CAF0-3D42-9A36-6D6F732EE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to next-generation radiometer study</a:t>
            </a:r>
          </a:p>
          <a:p>
            <a:r>
              <a:rPr lang="en-US" dirty="0"/>
              <a:t>Summary of requirements</a:t>
            </a:r>
          </a:p>
          <a:p>
            <a:r>
              <a:rPr lang="en-US" dirty="0"/>
              <a:t>Design features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7A9D86-C801-4045-AFE5-1BB330F4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F0D31F-A6DC-6B47-8F79-E0E71C911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849E03-15A3-294F-9929-4B008B4D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051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93093C-5CC1-A648-9CB0-C86F36C7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4461C9-472D-A542-BAC9-D574FC5DD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CCN to current FRM4SST contract: “WP80: Case study for a next generation radiometer”</a:t>
            </a:r>
          </a:p>
          <a:p>
            <a:r>
              <a:rPr lang="en-US" dirty="0"/>
              <a:t>We’re tasked to:</a:t>
            </a:r>
          </a:p>
          <a:p>
            <a:pPr lvl="1"/>
            <a:r>
              <a:rPr lang="en-GB" dirty="0"/>
              <a:t>Consider the basis for a new generation of in situ radiometers,</a:t>
            </a:r>
          </a:p>
          <a:p>
            <a:pPr lvl="1"/>
            <a:r>
              <a:rPr lang="en-GB" dirty="0"/>
              <a:t>Concentrate on validation activities,</a:t>
            </a:r>
          </a:p>
          <a:p>
            <a:pPr lvl="1"/>
            <a:r>
              <a:rPr lang="en-GB" dirty="0"/>
              <a:t>Survey different measurement approaches, particularly infrared broadband and </a:t>
            </a:r>
            <a:r>
              <a:rPr lang="en-GB" dirty="0" err="1"/>
              <a:t>spectro</a:t>
            </a:r>
            <a:r>
              <a:rPr lang="en-GB" dirty="0"/>
              <a:t>-radiometry and microwave radiometry,</a:t>
            </a:r>
          </a:p>
          <a:p>
            <a:pPr lvl="1"/>
            <a:r>
              <a:rPr lang="en-GB" dirty="0"/>
              <a:t>Review experience with existing instruments,</a:t>
            </a:r>
          </a:p>
          <a:p>
            <a:pPr lvl="1"/>
            <a:r>
              <a:rPr lang="en-GB" dirty="0"/>
              <a:t>Propose an outline design for a new instrument.</a:t>
            </a:r>
          </a:p>
          <a:p>
            <a:r>
              <a:rPr lang="en-GB" dirty="0"/>
              <a:t>We also want to give more attention to issues such as:</a:t>
            </a:r>
          </a:p>
          <a:p>
            <a:pPr lvl="1"/>
            <a:r>
              <a:rPr lang="en-GB" dirty="0"/>
              <a:t>Manufacturability</a:t>
            </a:r>
          </a:p>
          <a:p>
            <a:pPr lvl="1"/>
            <a:r>
              <a:rPr lang="en-GB" dirty="0"/>
              <a:t>Ease of optical alignment</a:t>
            </a:r>
          </a:p>
          <a:p>
            <a:pPr lvl="1"/>
            <a:r>
              <a:rPr lang="en-GB" dirty="0"/>
              <a:t>Maintainability</a:t>
            </a:r>
          </a:p>
          <a:p>
            <a:pPr lvl="1"/>
            <a:r>
              <a:rPr lang="en-GB" dirty="0"/>
              <a:t>Ease of deployment</a:t>
            </a:r>
          </a:p>
          <a:p>
            <a:pPr lvl="1"/>
            <a:r>
              <a:rPr lang="en-GB" dirty="0"/>
              <a:t>Electrical and mechanical interfaces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E8BFFB-FD6A-0E4E-9937-563CE5D6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D09DD3-D01D-7144-B2CF-E8A4A1FD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D6A311-F7C1-6C4B-8DB3-DF5C3C937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6048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FEE43C-59DC-8448-AC9F-5C153160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usual suspects</a:t>
            </a:r>
          </a:p>
        </p:txBody>
      </p:sp>
      <p:pic>
        <p:nvPicPr>
          <p:cNvPr id="8" name="Content Placeholder 7" descr="A picture containing outdoor, vehicle, sitting, plane&#10;&#10;Description automatically generated">
            <a:extLst>
              <a:ext uri="{FF2B5EF4-FFF2-40B4-BE49-F238E27FC236}">
                <a16:creationId xmlns:a16="http://schemas.microsoft.com/office/drawing/2014/main" xmlns="" id="{868F1024-12EF-C44A-B73E-3B015C3E83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338" b="19674"/>
          <a:stretch/>
        </p:blipFill>
        <p:spPr>
          <a:xfrm>
            <a:off x="576774" y="1292969"/>
            <a:ext cx="7990450" cy="388036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2BD58C-3EDB-F542-813A-2093FC83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094D74-8A01-EC4D-B52F-2CE8B28C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2189BE-9A1A-E748-ABDE-785B95CE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2563AF-A40E-A14B-B117-56E12C51622C}"/>
              </a:ext>
            </a:extLst>
          </p:cNvPr>
          <p:cNvSpPr txBox="1"/>
          <p:nvPr/>
        </p:nvSpPr>
        <p:spPr>
          <a:xfrm>
            <a:off x="509662" y="5288687"/>
            <a:ext cx="8227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From left to right: SISTeR, ISAR, CIRIMS, M-AERI and DAR011 on the R/V </a:t>
            </a:r>
            <a:r>
              <a:rPr lang="en-GB" sz="1400" i="1" dirty="0"/>
              <a:t>F.G. Walton Smith </a:t>
            </a:r>
            <a:r>
              <a:rPr lang="en-GB" sz="1400" dirty="0"/>
              <a:t>in 2001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81945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143064-1B52-454C-9E50-5C1D0C6B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06F13B-0092-D747-87A6-E4E903FE5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SST systematic uncertainty &lt; 100 mK 1σ (50 mK goal)</a:t>
            </a:r>
          </a:p>
          <a:p>
            <a:pPr lvl="1"/>
            <a:r>
              <a:rPr lang="en-US" dirty="0"/>
              <a:t>Includes retrieval, ancillary data, model uncertainties</a:t>
            </a:r>
          </a:p>
          <a:p>
            <a:pPr lvl="1"/>
            <a:r>
              <a:rPr lang="en-US" dirty="0"/>
              <a:t>BT systematic uncertainty tighter</a:t>
            </a:r>
          </a:p>
          <a:p>
            <a:r>
              <a:rPr lang="en-US" dirty="0"/>
              <a:t>Clear traceability route for SST measurements</a:t>
            </a:r>
          </a:p>
          <a:p>
            <a:r>
              <a:rPr lang="en-US" dirty="0"/>
              <a:t>Autonomous operation</a:t>
            </a:r>
          </a:p>
          <a:p>
            <a:r>
              <a:rPr lang="en-US" dirty="0"/>
              <a:t>Straightforward use and maintenance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B9DD07-0366-8546-9F94-191C870EE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9D310F-955B-2A4B-A15A-747B499E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797737-A4C9-3544-A93C-0109D232E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6051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DA968-ADB4-7F42-9F35-6F219D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8E8F1A-26B6-A049-BF4B-1AC7E5A8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00" y="889000"/>
            <a:ext cx="8823699" cy="5116513"/>
          </a:xfrm>
        </p:spPr>
        <p:txBody>
          <a:bodyPr/>
          <a:lstStyle/>
          <a:p>
            <a:r>
              <a:rPr lang="en-US" dirty="0"/>
              <a:t>Thermal infrared / microwave?</a:t>
            </a:r>
          </a:p>
          <a:p>
            <a:pPr lvl="1"/>
            <a:r>
              <a:rPr lang="en-US" dirty="0"/>
              <a:t>Thermal infrared:</a:t>
            </a:r>
          </a:p>
          <a:p>
            <a:pPr lvl="2"/>
            <a:r>
              <a:rPr lang="en-US" dirty="0"/>
              <a:t>Excellent calibration sources (internal and external)</a:t>
            </a:r>
          </a:p>
          <a:p>
            <a:pPr lvl="2"/>
            <a:r>
              <a:rPr lang="en-US" dirty="0"/>
              <a:t>High sensitivity of basic sea radiance measurement to SST</a:t>
            </a:r>
          </a:p>
          <a:p>
            <a:pPr lvl="2"/>
            <a:r>
              <a:rPr lang="en-US" dirty="0"/>
              <a:t>Well controlled beam pattern</a:t>
            </a:r>
          </a:p>
          <a:p>
            <a:pPr lvl="2"/>
            <a:r>
              <a:rPr lang="en-US" dirty="0"/>
              <a:t>Close to ideal calibration scheme</a:t>
            </a:r>
          </a:p>
          <a:p>
            <a:pPr lvl="1"/>
            <a:r>
              <a:rPr lang="en-US" dirty="0"/>
              <a:t>Microwave:</a:t>
            </a:r>
          </a:p>
          <a:p>
            <a:pPr lvl="2"/>
            <a:r>
              <a:rPr lang="en-US" dirty="0"/>
              <a:t>Direct radiance measurements (including polarisation) in bands comparable to microwave satellite instruments, such as CIMR</a:t>
            </a:r>
          </a:p>
          <a:p>
            <a:pPr lvl="2"/>
            <a:r>
              <a:rPr lang="en-US" dirty="0"/>
              <a:t>Correct skin depth for microwave intercomparisons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6D206-B5A5-AB41-A910-E6C49C15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19F95-7449-9944-9BC2-9987C053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0AF08C-C3A6-E940-8450-C7A93909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8601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DA968-ADB4-7F42-9F35-6F219D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8E8F1A-26B6-A049-BF4B-1AC7E5A8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01" y="889000"/>
            <a:ext cx="8709286" cy="5116513"/>
          </a:xfrm>
        </p:spPr>
        <p:txBody>
          <a:bodyPr/>
          <a:lstStyle/>
          <a:p>
            <a:r>
              <a:rPr lang="en-US" dirty="0"/>
              <a:t>Self-calibrating radiometer / nulling radiometer / other?</a:t>
            </a:r>
          </a:p>
          <a:p>
            <a:pPr lvl="1"/>
            <a:r>
              <a:rPr lang="en-US" dirty="0"/>
              <a:t>Self-calibrating radiometer</a:t>
            </a:r>
          </a:p>
          <a:p>
            <a:pPr lvl="2"/>
            <a:r>
              <a:rPr lang="en-US" dirty="0"/>
              <a:t>Robust, frequent end-to-end calibration of optical chain</a:t>
            </a:r>
          </a:p>
          <a:p>
            <a:pPr lvl="2"/>
            <a:r>
              <a:rPr lang="en-US" dirty="0"/>
              <a:t>Possibility for self-traceability through on-board calibration targets</a:t>
            </a:r>
          </a:p>
          <a:p>
            <a:pPr lvl="2"/>
            <a:r>
              <a:rPr lang="en-US" dirty="0"/>
              <a:t>Easily adapted for multiple viewing angles if equipped with scan mirror</a:t>
            </a:r>
          </a:p>
          <a:p>
            <a:pPr lvl="1"/>
            <a:r>
              <a:rPr lang="en-US" dirty="0"/>
              <a:t>Nulling radiometer</a:t>
            </a:r>
          </a:p>
          <a:p>
            <a:pPr lvl="2"/>
            <a:r>
              <a:rPr lang="en-US" dirty="0"/>
              <a:t>Black body compromises, as servo-ed to scene temperature</a:t>
            </a:r>
          </a:p>
          <a:p>
            <a:pPr lvl="2"/>
            <a:r>
              <a:rPr lang="en-US" dirty="0"/>
              <a:t>Not ideal for sky measurements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6D206-B5A5-AB41-A910-E6C49C15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19F95-7449-9944-9BC2-9987C053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0AF08C-C3A6-E940-8450-C7A93909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7" name="Picture 4" descr="SISTeR foreoptics.jpg">
            <a:extLst>
              <a:ext uri="{FF2B5EF4-FFF2-40B4-BE49-F238E27FC236}">
                <a16:creationId xmlns:a16="http://schemas.microsoft.com/office/drawing/2014/main" xmlns="" id="{DFBF48A0-EB6D-B94D-A388-E9BF9519D3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7" y="3699428"/>
            <a:ext cx="2193249" cy="187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SISTeR calibration.jpg">
            <a:extLst>
              <a:ext uri="{FF2B5EF4-FFF2-40B4-BE49-F238E27FC236}">
                <a16:creationId xmlns:a16="http://schemas.microsoft.com/office/drawing/2014/main" xmlns="" id="{8E00CFBF-6A07-3C48-9803-B3786093A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858" y="3699428"/>
            <a:ext cx="2170574" cy="187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 descr="DSC00674.JPG">
            <a:extLst>
              <a:ext uri="{FF2B5EF4-FFF2-40B4-BE49-F238E27FC236}">
                <a16:creationId xmlns:a16="http://schemas.microsoft.com/office/drawing/2014/main" xmlns="" id="{F465A586-0A6A-3F4C-86E6-59AAA3706C9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840" r="3821"/>
          <a:stretch/>
        </p:blipFill>
        <p:spPr bwMode="auto">
          <a:xfrm>
            <a:off x="5946055" y="3699428"/>
            <a:ext cx="2154958" cy="187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932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DA968-ADB4-7F42-9F35-6F219D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8E8F1A-26B6-A049-BF4B-1AC7E5A8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00" y="889000"/>
            <a:ext cx="8823699" cy="5116513"/>
          </a:xfrm>
        </p:spPr>
        <p:txBody>
          <a:bodyPr/>
          <a:lstStyle/>
          <a:p>
            <a:r>
              <a:rPr lang="en-US" dirty="0"/>
              <a:t>Imaging / non-imaging?</a:t>
            </a:r>
          </a:p>
          <a:p>
            <a:pPr lvl="1"/>
            <a:r>
              <a:rPr lang="en-US" dirty="0"/>
              <a:t>Imaging</a:t>
            </a:r>
          </a:p>
          <a:p>
            <a:pPr lvl="2"/>
            <a:r>
              <a:rPr lang="en-US" dirty="0"/>
              <a:t>Large exit aperture near to aperture plane (distant object plane)</a:t>
            </a:r>
          </a:p>
          <a:p>
            <a:pPr lvl="2"/>
            <a:r>
              <a:rPr lang="en-US" dirty="0"/>
              <a:t>Fast sampling to avoid along-track smearing (poor noise performance)</a:t>
            </a:r>
          </a:p>
          <a:p>
            <a:pPr lvl="2"/>
            <a:r>
              <a:rPr lang="en-US" dirty="0"/>
              <a:t>Small detector sizes to resolve image (poor noise performance)</a:t>
            </a:r>
          </a:p>
          <a:p>
            <a:pPr lvl="2"/>
            <a:r>
              <a:rPr lang="en-US" dirty="0"/>
              <a:t>Likely to need cooled detectors for TIR</a:t>
            </a:r>
          </a:p>
          <a:p>
            <a:pPr lvl="1"/>
            <a:r>
              <a:rPr lang="en-US" dirty="0"/>
              <a:t>Non-imaging</a:t>
            </a:r>
          </a:p>
          <a:p>
            <a:pPr lvl="2"/>
            <a:r>
              <a:rPr lang="en-US" dirty="0"/>
              <a:t>Small exit aperture if placed at object plane (but divergent beam)</a:t>
            </a:r>
          </a:p>
          <a:p>
            <a:pPr lvl="2"/>
            <a:r>
              <a:rPr lang="en-US" dirty="0"/>
              <a:t>Simple detector chain – chopping and synchronous detection possible</a:t>
            </a:r>
          </a:p>
          <a:p>
            <a:pPr lvl="2"/>
            <a:r>
              <a:rPr lang="en-US" dirty="0"/>
              <a:t>Limited spatial resolution (t</a:t>
            </a:r>
            <a:r>
              <a:rPr lang="en-US" baseline="-25000" dirty="0"/>
              <a:t>int</a:t>
            </a:r>
            <a:r>
              <a:rPr lang="en-US" dirty="0"/>
              <a:t> * </a:t>
            </a:r>
            <a:r>
              <a:rPr lang="en-US" dirty="0" err="1"/>
              <a:t>v</a:t>
            </a:r>
            <a:r>
              <a:rPr lang="en-US" baseline="-25000" dirty="0" err="1"/>
              <a:t>ship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Uncooled detector will give decent noise performance (30 mK @ 1 s)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6D206-B5A5-AB41-A910-E6C49C15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19F95-7449-9944-9BC2-9987C053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ISFRN Workshop: A next generation in-situ radiometer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0AF08C-C3A6-E940-8450-C7A93909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F6395B53-AD3D-4949-99BC-6084E3959A30}"/>
              </a:ext>
            </a:extLst>
          </p:cNvPr>
          <p:cNvSpPr/>
          <p:nvPr/>
        </p:nvSpPr>
        <p:spPr>
          <a:xfrm>
            <a:off x="1385668" y="4895556"/>
            <a:ext cx="140920" cy="7104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7F55380-28A5-8E43-B992-1DBD6DEB502D}"/>
              </a:ext>
            </a:extLst>
          </p:cNvPr>
          <p:cNvSpPr/>
          <p:nvPr/>
        </p:nvSpPr>
        <p:spPr>
          <a:xfrm>
            <a:off x="852267" y="5186985"/>
            <a:ext cx="45719" cy="127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1C34A976-9B65-5F42-AD87-AD0FE72B2CD1}"/>
              </a:ext>
            </a:extLst>
          </p:cNvPr>
          <p:cNvCxnSpPr>
            <a:cxnSpLocks/>
            <a:stCxn id="9" idx="3"/>
            <a:endCxn id="7" idx="0"/>
          </p:cNvCxnSpPr>
          <p:nvPr/>
        </p:nvCxnSpPr>
        <p:spPr>
          <a:xfrm flipV="1">
            <a:off x="897986" y="4895556"/>
            <a:ext cx="558142" cy="355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4845D2B8-0734-1045-9F0D-87A6944FFCB3}"/>
              </a:ext>
            </a:extLst>
          </p:cNvPr>
          <p:cNvCxnSpPr>
            <a:cxnSpLocks/>
            <a:stCxn id="9" idx="3"/>
            <a:endCxn id="7" idx="4"/>
          </p:cNvCxnSpPr>
          <p:nvPr/>
        </p:nvCxnSpPr>
        <p:spPr>
          <a:xfrm>
            <a:off x="897986" y="5250766"/>
            <a:ext cx="558142" cy="355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E01F3CD0-B2FE-1548-879C-0D0057E612BF}"/>
              </a:ext>
            </a:extLst>
          </p:cNvPr>
          <p:cNvCxnSpPr>
            <a:cxnSpLocks/>
            <a:stCxn id="7" idx="0"/>
          </p:cNvCxnSpPr>
          <p:nvPr/>
        </p:nvCxnSpPr>
        <p:spPr>
          <a:xfrm>
            <a:off x="1456128" y="4895556"/>
            <a:ext cx="3305786" cy="355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AE7BCA9D-581C-2349-BB3B-D070FEE65F7B}"/>
              </a:ext>
            </a:extLst>
          </p:cNvPr>
          <p:cNvCxnSpPr>
            <a:cxnSpLocks/>
            <a:stCxn id="7" idx="4"/>
          </p:cNvCxnSpPr>
          <p:nvPr/>
        </p:nvCxnSpPr>
        <p:spPr>
          <a:xfrm flipV="1">
            <a:off x="1456128" y="5250765"/>
            <a:ext cx="3305786" cy="355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ED356A50-FBCF-CD47-B79F-9D7A6D899665}"/>
              </a:ext>
            </a:extLst>
          </p:cNvPr>
          <p:cNvSpPr/>
          <p:nvPr/>
        </p:nvSpPr>
        <p:spPr>
          <a:xfrm>
            <a:off x="2073357" y="4801991"/>
            <a:ext cx="45719" cy="119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348DBA59-88C7-2040-BB9F-AA31FC95B474}"/>
              </a:ext>
            </a:extLst>
          </p:cNvPr>
          <p:cNvSpPr/>
          <p:nvPr/>
        </p:nvSpPr>
        <p:spPr>
          <a:xfrm>
            <a:off x="2073357" y="5585240"/>
            <a:ext cx="45719" cy="119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EA00D43F-AF42-5C4B-8CE9-F4FD2897735E}"/>
              </a:ext>
            </a:extLst>
          </p:cNvPr>
          <p:cNvSpPr/>
          <p:nvPr/>
        </p:nvSpPr>
        <p:spPr>
          <a:xfrm>
            <a:off x="6058369" y="4874820"/>
            <a:ext cx="140920" cy="7104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5B0AF4B1-A6C1-8F4E-81CA-D8E05FBB7502}"/>
              </a:ext>
            </a:extLst>
          </p:cNvPr>
          <p:cNvSpPr/>
          <p:nvPr/>
        </p:nvSpPr>
        <p:spPr>
          <a:xfrm>
            <a:off x="5524968" y="5166249"/>
            <a:ext cx="45719" cy="127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1A735D6C-8E96-8246-AAF7-C2E612086507}"/>
              </a:ext>
            </a:extLst>
          </p:cNvPr>
          <p:cNvCxnSpPr>
            <a:cxnSpLocks/>
            <a:stCxn id="42" idx="3"/>
            <a:endCxn id="41" idx="0"/>
          </p:cNvCxnSpPr>
          <p:nvPr/>
        </p:nvCxnSpPr>
        <p:spPr>
          <a:xfrm flipV="1">
            <a:off x="5570687" y="4874820"/>
            <a:ext cx="558142" cy="355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F5F2F413-A4AE-DF4D-B94C-67D367F3F6E7}"/>
              </a:ext>
            </a:extLst>
          </p:cNvPr>
          <p:cNvCxnSpPr>
            <a:cxnSpLocks/>
            <a:stCxn id="42" idx="3"/>
            <a:endCxn id="41" idx="4"/>
          </p:cNvCxnSpPr>
          <p:nvPr/>
        </p:nvCxnSpPr>
        <p:spPr>
          <a:xfrm>
            <a:off x="5570687" y="5230030"/>
            <a:ext cx="558142" cy="355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D385DA91-D63B-C641-BB44-96910691D753}"/>
              </a:ext>
            </a:extLst>
          </p:cNvPr>
          <p:cNvCxnSpPr>
            <a:cxnSpLocks/>
            <a:stCxn id="41" idx="0"/>
          </p:cNvCxnSpPr>
          <p:nvPr/>
        </p:nvCxnSpPr>
        <p:spPr>
          <a:xfrm>
            <a:off x="6128829" y="4874820"/>
            <a:ext cx="1629503" cy="91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E32B9BFF-2549-7444-BDFF-253E254D9CB5}"/>
              </a:ext>
            </a:extLst>
          </p:cNvPr>
          <p:cNvCxnSpPr>
            <a:cxnSpLocks/>
            <a:stCxn id="41" idx="4"/>
          </p:cNvCxnSpPr>
          <p:nvPr/>
        </p:nvCxnSpPr>
        <p:spPr>
          <a:xfrm flipV="1">
            <a:off x="6128829" y="4688365"/>
            <a:ext cx="1629503" cy="896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2C8AFFE0-2440-394A-8A91-3F86C2CA2FD6}"/>
              </a:ext>
            </a:extLst>
          </p:cNvPr>
          <p:cNvSpPr/>
          <p:nvPr/>
        </p:nvSpPr>
        <p:spPr>
          <a:xfrm>
            <a:off x="6755747" y="5027746"/>
            <a:ext cx="45719" cy="119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20427240-9029-4748-9819-9F98762E5606}"/>
              </a:ext>
            </a:extLst>
          </p:cNvPr>
          <p:cNvSpPr/>
          <p:nvPr/>
        </p:nvSpPr>
        <p:spPr>
          <a:xfrm>
            <a:off x="6755746" y="5333775"/>
            <a:ext cx="45719" cy="119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84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DA968-ADB4-7F42-9F35-6F219D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8E8F1A-26B6-A049-BF4B-1AC7E5A8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00" y="889000"/>
            <a:ext cx="8823699" cy="5116513"/>
          </a:xfrm>
        </p:spPr>
        <p:txBody>
          <a:bodyPr/>
          <a:lstStyle/>
          <a:p>
            <a:r>
              <a:rPr lang="en-US" dirty="0"/>
              <a:t>Single band / multiple bands / spectrometer?</a:t>
            </a:r>
          </a:p>
          <a:p>
            <a:pPr lvl="1"/>
            <a:r>
              <a:rPr lang="en-US" dirty="0"/>
              <a:t>Single band</a:t>
            </a:r>
          </a:p>
          <a:p>
            <a:pPr lvl="2"/>
            <a:r>
              <a:rPr lang="en-US" dirty="0"/>
              <a:t>Fine for SST but limited flexibility</a:t>
            </a:r>
          </a:p>
          <a:p>
            <a:pPr lvl="1"/>
            <a:r>
              <a:rPr lang="en-US" dirty="0"/>
              <a:t>Multiple bands</a:t>
            </a:r>
          </a:p>
          <a:p>
            <a:pPr lvl="2"/>
            <a:r>
              <a:rPr lang="en-US" dirty="0"/>
              <a:t>Increased complexity</a:t>
            </a:r>
          </a:p>
          <a:p>
            <a:pPr lvl="2"/>
            <a:r>
              <a:rPr lang="en-US" dirty="0"/>
              <a:t>Possibilities to validate SST retrieval models</a:t>
            </a:r>
          </a:p>
          <a:p>
            <a:pPr lvl="2"/>
            <a:r>
              <a:rPr lang="en-US" dirty="0"/>
              <a:t>Possibilities to retrieve other quantities (e.g. air temperature)</a:t>
            </a:r>
          </a:p>
          <a:p>
            <a:pPr lvl="1"/>
            <a:r>
              <a:rPr lang="en-US" dirty="0"/>
              <a:t>Spectrometer</a:t>
            </a:r>
          </a:p>
          <a:p>
            <a:pPr lvl="2"/>
            <a:r>
              <a:rPr lang="en-US" dirty="0"/>
              <a:t>Highest complexity</a:t>
            </a:r>
          </a:p>
          <a:p>
            <a:pPr lvl="2"/>
            <a:r>
              <a:rPr lang="en-US" dirty="0"/>
              <a:t>Michelson / static FTS / grating / other?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6D206-B5A5-AB41-A910-E6C49C15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17 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19F95-7449-9944-9BC2-9987C053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ISFRN Workshop: A next generation in-situ radiometer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0AF08C-C3A6-E940-8450-C7A93909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9FDA94B-CB4A-48B0-B640-2DFA04A59A2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94374003"/>
      </p:ext>
    </p:extLst>
  </p:cSld>
  <p:clrMapOvr>
    <a:masterClrMapping/>
  </p:clrMapOvr>
</p:sld>
</file>

<file path=ppt/theme/theme1.xml><?xml version="1.0" encoding="utf-8"?>
<a:theme xmlns:a="http://schemas.openxmlformats.org/drawingml/2006/main" name="SST CCI Template v7">
  <a:themeElements>
    <a:clrScheme name="SST CCI">
      <a:dk1>
        <a:sysClr val="windowText" lastClr="000000"/>
      </a:dk1>
      <a:lt1>
        <a:sysClr val="window" lastClr="FFFFFF"/>
      </a:lt1>
      <a:dk2>
        <a:srgbClr val="44546A"/>
      </a:dk2>
      <a:lt2>
        <a:srgbClr val="E6E6E6"/>
      </a:lt2>
      <a:accent1>
        <a:srgbClr val="4899FF"/>
      </a:accent1>
      <a:accent2>
        <a:srgbClr val="70AE47"/>
      </a:accent2>
      <a:accent3>
        <a:srgbClr val="F8C320"/>
      </a:accent3>
      <a:accent4>
        <a:srgbClr val="FF7D0A"/>
      </a:accent4>
      <a:accent5>
        <a:srgbClr val="E03018"/>
      </a:accent5>
      <a:accent6>
        <a:srgbClr val="918655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4966497A-B173-4F16-BC6C-A635289A2121}" vid="{BE758C83-D33E-47F2-B0A2-3AE513C524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SST CCI Template v7</Template>
  <TotalTime>7612</TotalTime>
  <Words>661</Words>
  <Application>Microsoft Office PowerPoint</Application>
  <PresentationFormat>On-screen Show (4:3)</PresentationFormat>
  <Paragraphs>144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SST CCI Template v7</vt:lpstr>
      <vt:lpstr>A next generation in-situ radiometer</vt:lpstr>
      <vt:lpstr>Outline</vt:lpstr>
      <vt:lpstr>Introduction</vt:lpstr>
      <vt:lpstr>The usual suspects</vt:lpstr>
      <vt:lpstr>Requirements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Hugh Kelliher</dc:creator>
  <cp:lastModifiedBy>Ruth Wilson</cp:lastModifiedBy>
  <cp:revision>131</cp:revision>
  <dcterms:created xsi:type="dcterms:W3CDTF">2018-03-29T14:42:46Z</dcterms:created>
  <dcterms:modified xsi:type="dcterms:W3CDTF">2020-09-16T13:20:30Z</dcterms:modified>
</cp:coreProperties>
</file>